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39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E8BCA1-43CE-4364-976F-BE21E9CD11F4}" type="slidenum">
              <a:rPr lang="en-US"/>
              <a:pPr>
                <a:defRPr/>
              </a:pPr>
              <a:t>‹#›</a:t>
            </a:fld>
            <a:endParaRPr lang="en-US"/>
          </a:p>
        </p:txBody>
      </p:sp>
    </p:spTree>
    <p:extLst>
      <p:ext uri="{BB962C8B-B14F-4D97-AF65-F5344CB8AC3E}">
        <p14:creationId xmlns:p14="http://schemas.microsoft.com/office/powerpoint/2010/main" xmlns="" val="3848594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3350"/>
            <a:ext cx="8229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2BDBF1-1304-48EF-BD61-6B2188052EDC}" type="slidenum">
              <a:rPr lang="en-US"/>
              <a:pPr>
                <a:defRPr/>
              </a:pPr>
              <a:t>‹#›</a:t>
            </a:fld>
            <a:endParaRPr lang="en-US"/>
          </a:p>
        </p:txBody>
      </p:sp>
    </p:spTree>
    <p:extLst>
      <p:ext uri="{BB962C8B-B14F-4D97-AF65-F5344CB8AC3E}">
        <p14:creationId xmlns:p14="http://schemas.microsoft.com/office/powerpoint/2010/main" xmlns="" val="364905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04-01-2020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mtClean="0"/>
              <a:t>LIVER DISEASES	</a:t>
            </a:r>
          </a:p>
        </p:txBody>
      </p:sp>
      <p:sp>
        <p:nvSpPr>
          <p:cNvPr id="2051" name="Rectangle 3"/>
          <p:cNvSpPr>
            <a:spLocks noGrp="1" noChangeArrowheads="1"/>
          </p:cNvSpPr>
          <p:nvPr>
            <p:ph type="subTitle" idx="1"/>
          </p:nvPr>
        </p:nvSpPr>
        <p:spPr/>
        <p:txBody>
          <a:bodyPr rtlCol="0">
            <a:normAutofit/>
          </a:bodyPr>
          <a:lstStyle/>
          <a:p>
            <a:pPr fontAlgn="auto">
              <a:spcAft>
                <a:spcPts val="0"/>
              </a:spcAft>
              <a:buFont typeface="Arial" pitchFamily="34" charset="0"/>
              <a:buNone/>
              <a:defRPr/>
            </a:pPr>
            <a:endParaRPr lang="en-US" smtClean="0"/>
          </a:p>
          <a:p>
            <a:pPr fontAlgn="auto">
              <a:spcAft>
                <a:spcPts val="0"/>
              </a:spcAft>
              <a:buFont typeface="Arial" pitchFamily="34" charset="0"/>
              <a:buNone/>
              <a:defRPr/>
            </a:pPr>
            <a:endParaRPr lang="en-US" smtClean="0"/>
          </a:p>
        </p:txBody>
      </p:sp>
      <p:sp>
        <p:nvSpPr>
          <p:cNvPr id="4" name="Rectangle 3"/>
          <p:cNvSpPr/>
          <p:nvPr/>
        </p:nvSpPr>
        <p:spPr>
          <a:xfrm>
            <a:off x="4267200" y="5334000"/>
            <a:ext cx="4572000" cy="646331"/>
          </a:xfrm>
          <a:prstGeom prst="rect">
            <a:avLst/>
          </a:prstGeom>
        </p:spPr>
        <p:txBody>
          <a:bodyPr wrap="square">
            <a:spAutoFit/>
          </a:bodyPr>
          <a:lstStyle/>
          <a:p>
            <a:r>
              <a:rPr lang="en-US" dirty="0" smtClean="0"/>
              <a:t> </a:t>
            </a:r>
            <a:r>
              <a:rPr lang="en-US" b="1" dirty="0" smtClean="0"/>
              <a:t>Prepared </a:t>
            </a:r>
            <a:r>
              <a:rPr lang="en-US" b="1" dirty="0" smtClean="0"/>
              <a:t>by,</a:t>
            </a:r>
          </a:p>
          <a:p>
            <a:r>
              <a:rPr lang="en-US" b="1" dirty="0" smtClean="0"/>
              <a:t>                                    Dr. </a:t>
            </a:r>
            <a:r>
              <a:rPr lang="en-US" b="1" dirty="0" err="1" smtClean="0"/>
              <a:t>Panchajani</a:t>
            </a:r>
            <a:r>
              <a:rPr lang="en-US" b="1" dirty="0" smtClean="0"/>
              <a:t>. </a:t>
            </a:r>
            <a:r>
              <a:rPr lang="en-US" dirty="0" smtClean="0"/>
              <a:t>R</a:t>
            </a:r>
            <a:endParaRPr lang="en-US" dirty="0"/>
          </a:p>
        </p:txBody>
      </p:sp>
    </p:spTree>
    <p:extLst>
      <p:ext uri="{BB962C8B-B14F-4D97-AF65-F5344CB8AC3E}">
        <p14:creationId xmlns:p14="http://schemas.microsoft.com/office/powerpoint/2010/main" xmlns="" val="246197915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04800" y="381000"/>
            <a:ext cx="8385175" cy="1431925"/>
          </a:xfrm>
        </p:spPr>
        <p:txBody>
          <a:bodyPr rtlCol="0">
            <a:normAutofit/>
          </a:bodyPr>
          <a:lstStyle/>
          <a:p>
            <a:pPr fontAlgn="auto">
              <a:spcAft>
                <a:spcPts val="0"/>
              </a:spcAft>
              <a:defRPr/>
            </a:pPr>
            <a:r>
              <a:rPr lang="en-US" dirty="0" smtClean="0">
                <a:solidFill>
                  <a:schemeClr val="accent1">
                    <a:lumMod val="75000"/>
                  </a:schemeClr>
                </a:solidFill>
              </a:rPr>
              <a:t>LIVER FUNCTION TESTS</a:t>
            </a:r>
          </a:p>
        </p:txBody>
      </p:sp>
      <p:sp>
        <p:nvSpPr>
          <p:cNvPr id="61443" name="Rectangle 3"/>
          <p:cNvSpPr>
            <a:spLocks noGrp="1" noChangeArrowheads="1"/>
          </p:cNvSpPr>
          <p:nvPr>
            <p:ph idx="1"/>
          </p:nvPr>
        </p:nvSpPr>
        <p:spPr/>
        <p:txBody>
          <a:bodyPr/>
          <a:lstStyle/>
          <a:p>
            <a:r>
              <a:rPr lang="en-US" b="1" smtClean="0"/>
              <a:t>ALT  (SGPT) </a:t>
            </a:r>
            <a:r>
              <a:rPr lang="en-US" smtClean="0"/>
              <a:t>– Alanine aminotransferase</a:t>
            </a:r>
          </a:p>
          <a:p>
            <a:pPr>
              <a:buFont typeface="Wingdings" pitchFamily="2" charset="2"/>
              <a:buNone/>
            </a:pPr>
            <a:r>
              <a:rPr lang="en-US" smtClean="0"/>
              <a:t>( serum glutamate pyruvate transaminase)</a:t>
            </a:r>
          </a:p>
          <a:p>
            <a:r>
              <a:rPr lang="en-US" b="1" smtClean="0"/>
              <a:t>AST (SGOT</a:t>
            </a:r>
            <a:r>
              <a:rPr lang="en-US" smtClean="0"/>
              <a:t>)-Aspartate aminotransferase(serum glutamate oxaloacetate transaminase )</a:t>
            </a:r>
          </a:p>
          <a:p>
            <a:r>
              <a:rPr lang="en-US" b="1" smtClean="0"/>
              <a:t>ALKALINE PHOSPHATASE</a:t>
            </a:r>
          </a:p>
          <a:p>
            <a:r>
              <a:rPr lang="en-US" b="1" smtClean="0"/>
              <a:t>BILIRUBIN</a:t>
            </a:r>
          </a:p>
          <a:p>
            <a:pPr>
              <a:buFont typeface="Wingdings" pitchFamily="2" charset="2"/>
              <a:buNone/>
            </a:pPr>
            <a:endParaRPr lang="en-US" smtClean="0"/>
          </a:p>
        </p:txBody>
      </p:sp>
    </p:spTree>
    <p:extLst>
      <p:ext uri="{BB962C8B-B14F-4D97-AF65-F5344CB8AC3E}">
        <p14:creationId xmlns:p14="http://schemas.microsoft.com/office/powerpoint/2010/main" xmlns="" val="396984882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2000" fill="hold"/>
                                        <p:tgtEl>
                                          <p:spTgt spid="61442"/>
                                        </p:tgtEl>
                                        <p:attrNameLst>
                                          <p:attrName>ppt_w</p:attrName>
                                        </p:attrNameLst>
                                      </p:cBhvr>
                                      <p:tavLst>
                                        <p:tav tm="0">
                                          <p:val>
                                            <p:strVal val="#ppt_w"/>
                                          </p:val>
                                        </p:tav>
                                        <p:tav tm="100000">
                                          <p:val>
                                            <p:strVal val="#ppt_w"/>
                                          </p:val>
                                        </p:tav>
                                      </p:tavLst>
                                    </p:anim>
                                    <p:anim calcmode="lin" valueType="num">
                                      <p:cBhvr>
                                        <p:cTn id="8" dur="2000" fill="hold"/>
                                        <p:tgtEl>
                                          <p:spTgt spid="6144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61442"/>
                                        </p:tgtEl>
                                        <p:attrNameLst>
                                          <p:attrName>ppt_x</p:attrName>
                                        </p:attrNameLst>
                                      </p:cBhvr>
                                      <p:tavLst>
                                        <p:tav tm="0">
                                          <p:val>
                                            <p:strVal val="#ppt_x-.4"/>
                                          </p:val>
                                        </p:tav>
                                        <p:tav tm="100000">
                                          <p:val>
                                            <p:strVal val="#ppt_x"/>
                                          </p:val>
                                        </p:tav>
                                      </p:tavLst>
                                    </p:anim>
                                    <p:anim calcmode="lin" valueType="num">
                                      <p:cBhvr>
                                        <p:cTn id="10" dur="2000" fill="hold"/>
                                        <p:tgtEl>
                                          <p:spTgt spid="6144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1443">
                                            <p:txEl>
                                              <p:pRg st="0" end="0"/>
                                            </p:txEl>
                                          </p:spTgt>
                                        </p:tgtEl>
                                        <p:attrNameLst>
                                          <p:attrName>style.visibility</p:attrName>
                                        </p:attrNameLst>
                                      </p:cBhvr>
                                      <p:to>
                                        <p:strVal val="visible"/>
                                      </p:to>
                                    </p:set>
                                    <p:animEffect transition="in" filter="fade">
                                      <p:cBhvr>
                                        <p:cTn id="15" dur="500">
                                          <p:stCondLst>
                                            <p:cond delay="0"/>
                                          </p:stCondLst>
                                        </p:cTn>
                                        <p:tgtEl>
                                          <p:spTgt spid="61443">
                                            <p:txEl>
                                              <p:pRg st="0" end="0"/>
                                            </p:txEl>
                                          </p:spTgt>
                                        </p:tgtEl>
                                      </p:cBhvr>
                                    </p:animEffect>
                                    <p:anim calcmode="lin" valueType="num">
                                      <p:cBhvr>
                                        <p:cTn id="16" dur="500" fill="hold">
                                          <p:stCondLst>
                                            <p:cond delay="0"/>
                                          </p:stCondLst>
                                        </p:cTn>
                                        <p:tgtEl>
                                          <p:spTgt spid="6144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61443">
                                            <p:txEl>
                                              <p:pRg st="1" end="1"/>
                                            </p:txEl>
                                          </p:spTgt>
                                        </p:tgtEl>
                                        <p:attrNameLst>
                                          <p:attrName>style.visibility</p:attrName>
                                        </p:attrNameLst>
                                      </p:cBhvr>
                                      <p:to>
                                        <p:strVal val="visible"/>
                                      </p:to>
                                    </p:set>
                                    <p:animEffect transition="in" filter="fade">
                                      <p:cBhvr>
                                        <p:cTn id="22" dur="500">
                                          <p:stCondLst>
                                            <p:cond delay="0"/>
                                          </p:stCondLst>
                                        </p:cTn>
                                        <p:tgtEl>
                                          <p:spTgt spid="61443">
                                            <p:txEl>
                                              <p:pRg st="1" end="1"/>
                                            </p:txEl>
                                          </p:spTgt>
                                        </p:tgtEl>
                                      </p:cBhvr>
                                    </p:animEffect>
                                    <p:anim calcmode="lin" valueType="num">
                                      <p:cBhvr>
                                        <p:cTn id="23" dur="500" fill="hold">
                                          <p:stCondLst>
                                            <p:cond delay="0"/>
                                          </p:stCondLst>
                                        </p:cTn>
                                        <p:tgtEl>
                                          <p:spTgt spid="61443">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61443">
                                            <p:txEl>
                                              <p:pRg st="2" end="2"/>
                                            </p:txEl>
                                          </p:spTgt>
                                        </p:tgtEl>
                                        <p:attrNameLst>
                                          <p:attrName>style.visibility</p:attrName>
                                        </p:attrNameLst>
                                      </p:cBhvr>
                                      <p:to>
                                        <p:strVal val="visible"/>
                                      </p:to>
                                    </p:set>
                                    <p:animEffect transition="in" filter="fade">
                                      <p:cBhvr>
                                        <p:cTn id="29" dur="500">
                                          <p:stCondLst>
                                            <p:cond delay="0"/>
                                          </p:stCondLst>
                                        </p:cTn>
                                        <p:tgtEl>
                                          <p:spTgt spid="61443">
                                            <p:txEl>
                                              <p:pRg st="2" end="2"/>
                                            </p:txEl>
                                          </p:spTgt>
                                        </p:tgtEl>
                                      </p:cBhvr>
                                    </p:animEffect>
                                    <p:anim calcmode="lin" valueType="num">
                                      <p:cBhvr>
                                        <p:cTn id="30" dur="500" fill="hold">
                                          <p:stCondLst>
                                            <p:cond delay="0"/>
                                          </p:stCondLst>
                                        </p:cTn>
                                        <p:tgtEl>
                                          <p:spTgt spid="61443">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61443">
                                            <p:txEl>
                                              <p:pRg st="3" end="3"/>
                                            </p:txEl>
                                          </p:spTgt>
                                        </p:tgtEl>
                                        <p:attrNameLst>
                                          <p:attrName>style.visibility</p:attrName>
                                        </p:attrNameLst>
                                      </p:cBhvr>
                                      <p:to>
                                        <p:strVal val="visible"/>
                                      </p:to>
                                    </p:set>
                                    <p:animEffect transition="in" filter="fade">
                                      <p:cBhvr>
                                        <p:cTn id="36" dur="500">
                                          <p:stCondLst>
                                            <p:cond delay="0"/>
                                          </p:stCondLst>
                                        </p:cTn>
                                        <p:tgtEl>
                                          <p:spTgt spid="61443">
                                            <p:txEl>
                                              <p:pRg st="3" end="3"/>
                                            </p:txEl>
                                          </p:spTgt>
                                        </p:tgtEl>
                                      </p:cBhvr>
                                    </p:animEffect>
                                    <p:anim calcmode="lin" valueType="num">
                                      <p:cBhvr>
                                        <p:cTn id="37" dur="500" fill="hold">
                                          <p:stCondLst>
                                            <p:cond delay="0"/>
                                          </p:stCondLst>
                                        </p:cTn>
                                        <p:tgtEl>
                                          <p:spTgt spid="61443">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61443">
                                            <p:txEl>
                                              <p:pRg st="4" end="4"/>
                                            </p:txEl>
                                          </p:spTgt>
                                        </p:tgtEl>
                                        <p:attrNameLst>
                                          <p:attrName>style.visibility</p:attrName>
                                        </p:attrNameLst>
                                      </p:cBhvr>
                                      <p:to>
                                        <p:strVal val="visible"/>
                                      </p:to>
                                    </p:set>
                                    <p:animEffect transition="in" filter="fade">
                                      <p:cBhvr>
                                        <p:cTn id="43" dur="500">
                                          <p:stCondLst>
                                            <p:cond delay="0"/>
                                          </p:stCondLst>
                                        </p:cTn>
                                        <p:tgtEl>
                                          <p:spTgt spid="61443">
                                            <p:txEl>
                                              <p:pRg st="4" end="4"/>
                                            </p:txEl>
                                          </p:spTgt>
                                        </p:tgtEl>
                                      </p:cBhvr>
                                    </p:animEffect>
                                    <p:anim calcmode="lin" valueType="num">
                                      <p:cBhvr>
                                        <p:cTn id="44" dur="500" fill="hold">
                                          <p:stCondLst>
                                            <p:cond delay="0"/>
                                          </p:stCondLst>
                                        </p:cTn>
                                        <p:tgtEl>
                                          <p:spTgt spid="61443">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1" name="Rectangle 5"/>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Childs-Pugh classification</a:t>
            </a:r>
          </a:p>
        </p:txBody>
      </p:sp>
      <p:sp>
        <p:nvSpPr>
          <p:cNvPr id="103427" name="Rectangle 7"/>
          <p:cNvSpPr>
            <a:spLocks noGrp="1" noChangeArrowheads="1"/>
          </p:cNvSpPr>
          <p:nvPr>
            <p:ph type="body" sz="half" idx="1"/>
          </p:nvPr>
        </p:nvSpPr>
        <p:spPr/>
        <p:txBody>
          <a:bodyPr>
            <a:normAutofit/>
          </a:bodyPr>
          <a:lstStyle/>
          <a:p>
            <a:r>
              <a:rPr lang="en-US" smtClean="0"/>
              <a:t>Don’t learn this, just know the name and the principle. </a:t>
            </a:r>
          </a:p>
          <a:p>
            <a:r>
              <a:rPr lang="en-US" smtClean="0"/>
              <a:t>It is a scoring system used to assess how risky surgery will be in pts with liver disease</a:t>
            </a:r>
          </a:p>
          <a:p>
            <a:r>
              <a:rPr lang="en-US" smtClean="0"/>
              <a:t>Meld scores and Mayo scores used to assess pts for liver transplant and transplant allocation</a:t>
            </a:r>
          </a:p>
        </p:txBody>
      </p:sp>
      <p:pic>
        <p:nvPicPr>
          <p:cNvPr id="103428" name="Picture 4" descr="Child-pugh classification"/>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a:xfrm>
            <a:off x="2667000" y="4152900"/>
            <a:ext cx="3810000" cy="1771650"/>
          </a:xfrm>
          <a:noFill/>
        </p:spPr>
      </p:pic>
    </p:spTree>
    <p:extLst>
      <p:ext uri="{BB962C8B-B14F-4D97-AF65-F5344CB8AC3E}">
        <p14:creationId xmlns:p14="http://schemas.microsoft.com/office/powerpoint/2010/main" xmlns="" val="5254620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sz="half" idx="1"/>
          </p:nvPr>
        </p:nvSpPr>
        <p:spPr>
          <a:xfrm>
            <a:off x="457200" y="1600200"/>
            <a:ext cx="4037013" cy="4533900"/>
          </a:xfrm>
        </p:spPr>
        <p:txBody>
          <a:bodyPr/>
          <a:lstStyle/>
          <a:p>
            <a:pPr>
              <a:lnSpc>
                <a:spcPct val="90000"/>
              </a:lnSpc>
            </a:pPr>
            <a:r>
              <a:rPr lang="en-US" sz="2400" smtClean="0"/>
              <a:t>Liver function tests</a:t>
            </a:r>
          </a:p>
          <a:p>
            <a:pPr>
              <a:lnSpc>
                <a:spcPct val="90000"/>
              </a:lnSpc>
            </a:pPr>
            <a:r>
              <a:rPr lang="en-US" sz="2400" smtClean="0"/>
              <a:t>Viral Hepatitis</a:t>
            </a:r>
          </a:p>
          <a:p>
            <a:pPr>
              <a:lnSpc>
                <a:spcPct val="90000"/>
              </a:lnSpc>
            </a:pPr>
            <a:r>
              <a:rPr lang="en-US" sz="2400" smtClean="0"/>
              <a:t>Autoimmune hepatitis</a:t>
            </a:r>
          </a:p>
          <a:p>
            <a:pPr>
              <a:lnSpc>
                <a:spcPct val="90000"/>
              </a:lnSpc>
            </a:pPr>
            <a:r>
              <a:rPr lang="en-US" sz="2400" smtClean="0"/>
              <a:t>Primary Biliary Cirrhosis</a:t>
            </a:r>
          </a:p>
          <a:p>
            <a:pPr>
              <a:lnSpc>
                <a:spcPct val="90000"/>
              </a:lnSpc>
            </a:pPr>
            <a:r>
              <a:rPr lang="en-US" sz="2400" smtClean="0"/>
              <a:t>Primary Sclerosing Cholangitis</a:t>
            </a:r>
          </a:p>
          <a:p>
            <a:pPr>
              <a:lnSpc>
                <a:spcPct val="90000"/>
              </a:lnSpc>
            </a:pPr>
            <a:r>
              <a:rPr lang="en-US" sz="2400" smtClean="0"/>
              <a:t>Hemochromatosis</a:t>
            </a:r>
          </a:p>
          <a:p>
            <a:pPr>
              <a:lnSpc>
                <a:spcPct val="90000"/>
              </a:lnSpc>
            </a:pPr>
            <a:r>
              <a:rPr lang="en-US" sz="2400" smtClean="0"/>
              <a:t>Wilsons</a:t>
            </a:r>
          </a:p>
          <a:p>
            <a:pPr>
              <a:lnSpc>
                <a:spcPct val="90000"/>
              </a:lnSpc>
            </a:pPr>
            <a:r>
              <a:rPr lang="en-US" sz="2400" smtClean="0"/>
              <a:t>Gallstones and cholecystitis</a:t>
            </a:r>
          </a:p>
          <a:p>
            <a:pPr>
              <a:lnSpc>
                <a:spcPct val="90000"/>
              </a:lnSpc>
            </a:pPr>
            <a:endParaRPr lang="en-US" sz="2400" smtClean="0"/>
          </a:p>
        </p:txBody>
      </p:sp>
      <p:sp>
        <p:nvSpPr>
          <p:cNvPr id="104452" name="Rectangle 4"/>
          <p:cNvSpPr>
            <a:spLocks noGrp="1" noChangeArrowheads="1"/>
          </p:cNvSpPr>
          <p:nvPr>
            <p:ph sz="half" idx="2"/>
          </p:nvPr>
        </p:nvSpPr>
        <p:spPr>
          <a:xfrm>
            <a:off x="4649788" y="1600200"/>
            <a:ext cx="4037012" cy="4533900"/>
          </a:xfrm>
        </p:spPr>
        <p:txBody>
          <a:bodyPr/>
          <a:lstStyle/>
          <a:p>
            <a:pPr>
              <a:lnSpc>
                <a:spcPct val="90000"/>
              </a:lnSpc>
            </a:pPr>
            <a:r>
              <a:rPr lang="en-US" sz="1600" smtClean="0"/>
              <a:t>Complications of end stage liver disease</a:t>
            </a:r>
          </a:p>
          <a:p>
            <a:pPr>
              <a:lnSpc>
                <a:spcPct val="90000"/>
              </a:lnSpc>
            </a:pPr>
            <a:r>
              <a:rPr lang="en-US" sz="1600" smtClean="0"/>
              <a:t>Ascites</a:t>
            </a:r>
          </a:p>
          <a:p>
            <a:pPr>
              <a:lnSpc>
                <a:spcPct val="90000"/>
              </a:lnSpc>
            </a:pPr>
            <a:r>
              <a:rPr lang="en-US" sz="1600" smtClean="0"/>
              <a:t>SBP</a:t>
            </a:r>
          </a:p>
          <a:p>
            <a:pPr>
              <a:lnSpc>
                <a:spcPct val="90000"/>
              </a:lnSpc>
            </a:pPr>
            <a:r>
              <a:rPr lang="en-US" sz="1600" smtClean="0"/>
              <a:t>Hepatorenal Syndrome</a:t>
            </a:r>
          </a:p>
          <a:p>
            <a:pPr>
              <a:lnSpc>
                <a:spcPct val="90000"/>
              </a:lnSpc>
            </a:pPr>
            <a:r>
              <a:rPr lang="en-US" sz="1600" smtClean="0"/>
              <a:t>Encephalopathy</a:t>
            </a:r>
          </a:p>
          <a:p>
            <a:pPr>
              <a:lnSpc>
                <a:spcPct val="90000"/>
              </a:lnSpc>
              <a:buFont typeface="Wingdings" pitchFamily="2" charset="2"/>
              <a:buNone/>
            </a:pPr>
            <a:endParaRPr lang="en-US" sz="1600" smtClean="0"/>
          </a:p>
        </p:txBody>
      </p:sp>
      <p:sp>
        <p:nvSpPr>
          <p:cNvPr id="141314" name="Rectangle 2"/>
          <p:cNvSpPr>
            <a:spLocks noGrp="1" noChangeArrowheads="1"/>
          </p:cNvSpPr>
          <p:nvPr>
            <p:ph type="title"/>
          </p:nvPr>
        </p:nvSpPr>
        <p:spPr>
          <a:xfrm>
            <a:off x="533400" y="228600"/>
            <a:ext cx="8382000" cy="1431925"/>
          </a:xfrm>
        </p:spPr>
        <p:txBody>
          <a:bodyPr rtlCol="0">
            <a:normAutofit/>
          </a:bodyPr>
          <a:lstStyle/>
          <a:p>
            <a:pPr fontAlgn="auto">
              <a:spcAft>
                <a:spcPts val="0"/>
              </a:spcAft>
              <a:defRPr/>
            </a:pPr>
            <a:r>
              <a:rPr lang="en-US" smtClean="0">
                <a:solidFill>
                  <a:schemeClr val="accent1">
                    <a:lumMod val="75000"/>
                  </a:schemeClr>
                </a:solidFill>
              </a:rPr>
              <a:t>LEARNING OBJECTIVES</a:t>
            </a:r>
          </a:p>
        </p:txBody>
      </p:sp>
    </p:spTree>
    <p:extLst>
      <p:ext uri="{BB962C8B-B14F-4D97-AF65-F5344CB8AC3E}">
        <p14:creationId xmlns:p14="http://schemas.microsoft.com/office/powerpoint/2010/main" xmlns="" val="3556429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ALT and AST</a:t>
            </a:r>
          </a:p>
        </p:txBody>
      </p:sp>
      <p:sp>
        <p:nvSpPr>
          <p:cNvPr id="12291" name="Rectangle 3"/>
          <p:cNvSpPr>
            <a:spLocks noGrp="1" noChangeArrowheads="1"/>
          </p:cNvSpPr>
          <p:nvPr>
            <p:ph idx="1"/>
          </p:nvPr>
        </p:nvSpPr>
        <p:spPr/>
        <p:txBody>
          <a:bodyPr/>
          <a:lstStyle/>
          <a:p>
            <a:pPr lvl="1"/>
            <a:r>
              <a:rPr lang="en-US" smtClean="0"/>
              <a:t>Enzymes, found in Hepatocytes</a:t>
            </a:r>
          </a:p>
          <a:p>
            <a:pPr lvl="1"/>
            <a:r>
              <a:rPr lang="en-US" smtClean="0"/>
              <a:t>Released when liver cells damaged</a:t>
            </a:r>
          </a:p>
          <a:p>
            <a:pPr lvl="1"/>
            <a:r>
              <a:rPr lang="en-US" smtClean="0"/>
              <a:t>ALT is specific for liver injury</a:t>
            </a:r>
          </a:p>
          <a:p>
            <a:pPr lvl="1"/>
            <a:r>
              <a:rPr lang="en-US" smtClean="0"/>
              <a:t>AST (SGOT) is also found in skeletal and cardiac muscle</a:t>
            </a:r>
          </a:p>
          <a:p>
            <a:pPr lvl="1"/>
            <a:r>
              <a:rPr lang="en-US" smtClean="0"/>
              <a:t>Normal levels AST - 10- 40 IU/L</a:t>
            </a:r>
          </a:p>
          <a:p>
            <a:pPr lvl="1"/>
            <a:r>
              <a:rPr lang="en-US" smtClean="0"/>
              <a:t>                       ALT- 7-56 IU/L        </a:t>
            </a:r>
          </a:p>
          <a:p>
            <a:pPr lvl="1"/>
            <a:endParaRPr lang="en-US" smtClean="0"/>
          </a:p>
        </p:txBody>
      </p:sp>
    </p:spTree>
    <p:extLst>
      <p:ext uri="{BB962C8B-B14F-4D97-AF65-F5344CB8AC3E}">
        <p14:creationId xmlns:p14="http://schemas.microsoft.com/office/powerpoint/2010/main" xmlns="" val="1618606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sz="half" idx="1"/>
          </p:nvPr>
        </p:nvSpPr>
        <p:spPr>
          <a:xfrm>
            <a:off x="457200" y="1600200"/>
            <a:ext cx="4037013" cy="4533900"/>
          </a:xfrm>
        </p:spPr>
        <p:txBody>
          <a:bodyPr/>
          <a:lstStyle/>
          <a:p>
            <a:pPr>
              <a:lnSpc>
                <a:spcPct val="90000"/>
              </a:lnSpc>
            </a:pPr>
            <a:r>
              <a:rPr lang="en-US" smtClean="0"/>
              <a:t>ALT predominant</a:t>
            </a:r>
          </a:p>
          <a:p>
            <a:pPr lvl="1">
              <a:lnSpc>
                <a:spcPct val="90000"/>
              </a:lnSpc>
            </a:pPr>
            <a:r>
              <a:rPr lang="en-US" smtClean="0"/>
              <a:t>Chronic Hep B / C</a:t>
            </a:r>
          </a:p>
          <a:p>
            <a:pPr lvl="1">
              <a:lnSpc>
                <a:spcPct val="90000"/>
              </a:lnSpc>
            </a:pPr>
            <a:r>
              <a:rPr lang="en-US" smtClean="0"/>
              <a:t>Acute A-E, EBV, CMV</a:t>
            </a:r>
          </a:p>
          <a:p>
            <a:pPr lvl="1">
              <a:lnSpc>
                <a:spcPct val="90000"/>
              </a:lnSpc>
            </a:pPr>
            <a:r>
              <a:rPr lang="en-US" smtClean="0"/>
              <a:t>Steatosis / Steatohep</a:t>
            </a:r>
          </a:p>
          <a:p>
            <a:pPr lvl="1">
              <a:lnSpc>
                <a:spcPct val="90000"/>
              </a:lnSpc>
            </a:pPr>
            <a:r>
              <a:rPr lang="en-US" smtClean="0"/>
              <a:t>Hemochromatosis</a:t>
            </a:r>
          </a:p>
          <a:p>
            <a:pPr lvl="1">
              <a:lnSpc>
                <a:spcPct val="90000"/>
              </a:lnSpc>
            </a:pPr>
            <a:r>
              <a:rPr lang="en-US" smtClean="0"/>
              <a:t>Medications / Toxins</a:t>
            </a:r>
          </a:p>
          <a:p>
            <a:pPr lvl="1">
              <a:lnSpc>
                <a:spcPct val="90000"/>
              </a:lnSpc>
            </a:pPr>
            <a:r>
              <a:rPr lang="en-US" smtClean="0"/>
              <a:t>Autoimmune Hepatitis</a:t>
            </a:r>
          </a:p>
          <a:p>
            <a:pPr lvl="1">
              <a:lnSpc>
                <a:spcPct val="90000"/>
              </a:lnSpc>
            </a:pPr>
            <a:r>
              <a:rPr lang="en-US" smtClean="0"/>
              <a:t>Alpha-1-antitrypsin</a:t>
            </a:r>
          </a:p>
          <a:p>
            <a:pPr lvl="1">
              <a:lnSpc>
                <a:spcPct val="90000"/>
              </a:lnSpc>
            </a:pPr>
            <a:r>
              <a:rPr lang="en-US" smtClean="0"/>
              <a:t>Wilson’s Disease</a:t>
            </a:r>
          </a:p>
          <a:p>
            <a:pPr lvl="1">
              <a:lnSpc>
                <a:spcPct val="90000"/>
              </a:lnSpc>
            </a:pPr>
            <a:r>
              <a:rPr lang="en-US" smtClean="0"/>
              <a:t>Celiac Disease</a:t>
            </a:r>
          </a:p>
        </p:txBody>
      </p:sp>
      <p:sp>
        <p:nvSpPr>
          <p:cNvPr id="13316" name="Rectangle 4"/>
          <p:cNvSpPr>
            <a:spLocks noGrp="1" noChangeArrowheads="1"/>
          </p:cNvSpPr>
          <p:nvPr>
            <p:ph sz="half" idx="2"/>
          </p:nvPr>
        </p:nvSpPr>
        <p:spPr/>
        <p:txBody>
          <a:bodyPr/>
          <a:lstStyle/>
          <a:p>
            <a:r>
              <a:rPr lang="en-US" sz="2400" smtClean="0"/>
              <a:t>AST predominant</a:t>
            </a:r>
          </a:p>
          <a:p>
            <a:pPr lvl="1"/>
            <a:r>
              <a:rPr lang="en-US" sz="2000" smtClean="0"/>
              <a:t>Alcohol-related liver dz</a:t>
            </a:r>
          </a:p>
          <a:p>
            <a:pPr lvl="1"/>
            <a:r>
              <a:rPr lang="en-US" sz="2000" smtClean="0"/>
              <a:t>Steatosis/ Steatohep</a:t>
            </a:r>
          </a:p>
          <a:p>
            <a:pPr lvl="1"/>
            <a:r>
              <a:rPr lang="en-US" sz="2000" smtClean="0"/>
              <a:t>Cirrhosis</a:t>
            </a:r>
          </a:p>
          <a:p>
            <a:pPr lvl="1">
              <a:buFont typeface="Wingdings" pitchFamily="2" charset="2"/>
              <a:buNone/>
            </a:pPr>
            <a:endParaRPr lang="en-US" sz="2000" smtClean="0"/>
          </a:p>
          <a:p>
            <a:r>
              <a:rPr lang="en-US" sz="2400" smtClean="0"/>
              <a:t>Non-hepatic source</a:t>
            </a:r>
          </a:p>
          <a:p>
            <a:pPr lvl="1"/>
            <a:r>
              <a:rPr lang="en-US" sz="2000" smtClean="0"/>
              <a:t>Hemolysis</a:t>
            </a:r>
          </a:p>
          <a:p>
            <a:pPr lvl="1"/>
            <a:r>
              <a:rPr lang="en-US" sz="2000" smtClean="0"/>
              <a:t>Myopathy</a:t>
            </a:r>
          </a:p>
          <a:p>
            <a:pPr lvl="1"/>
            <a:r>
              <a:rPr lang="en-US" sz="2000" smtClean="0"/>
              <a:t>Thyroid disease</a:t>
            </a:r>
          </a:p>
          <a:p>
            <a:pPr lvl="1"/>
            <a:r>
              <a:rPr lang="en-US" sz="2000" smtClean="0"/>
              <a:t>Strenuous exercise</a:t>
            </a:r>
          </a:p>
        </p:txBody>
      </p:sp>
      <p:sp>
        <p:nvSpPr>
          <p:cNvPr id="189442" name="Rectangle 2"/>
          <p:cNvSpPr>
            <a:spLocks noGrp="1" noChangeArrowheads="1"/>
          </p:cNvSpPr>
          <p:nvPr>
            <p:ph type="title"/>
          </p:nvPr>
        </p:nvSpPr>
        <p:spPr/>
        <p:txBody>
          <a:bodyPr rtlCol="0">
            <a:normAutofit fontScale="90000"/>
          </a:bodyPr>
          <a:lstStyle/>
          <a:p>
            <a:pPr fontAlgn="auto">
              <a:spcAft>
                <a:spcPts val="0"/>
              </a:spcAft>
              <a:defRPr/>
            </a:pPr>
            <a:r>
              <a:rPr lang="en-US" dirty="0" err="1" smtClean="0">
                <a:solidFill>
                  <a:schemeClr val="accent1">
                    <a:lumMod val="75000"/>
                  </a:schemeClr>
                </a:solidFill>
              </a:rPr>
              <a:t>Transaminitis</a:t>
            </a:r>
            <a:r>
              <a:rPr lang="en-US" dirty="0" smtClean="0">
                <a:solidFill>
                  <a:schemeClr val="accent1">
                    <a:lumMod val="75000"/>
                  </a:schemeClr>
                </a:solidFill>
              </a:rPr>
              <a:t>: &lt; 5 x normal	(less than 5 times the upper limit of normal)</a:t>
            </a:r>
            <a:br>
              <a:rPr lang="en-US" dirty="0" smtClean="0">
                <a:solidFill>
                  <a:schemeClr val="accent1">
                    <a:lumMod val="75000"/>
                  </a:schemeClr>
                </a:solidFill>
              </a:rPr>
            </a:br>
            <a:endParaRPr lang="en-US" dirty="0" smtClean="0">
              <a:solidFill>
                <a:schemeClr val="accent1">
                  <a:lumMod val="75000"/>
                </a:schemeClr>
              </a:solidFill>
            </a:endParaRPr>
          </a:p>
        </p:txBody>
      </p:sp>
    </p:spTree>
    <p:extLst>
      <p:ext uri="{BB962C8B-B14F-4D97-AF65-F5344CB8AC3E}">
        <p14:creationId xmlns:p14="http://schemas.microsoft.com/office/powerpoint/2010/main" xmlns="" val="599447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sz="half" idx="1"/>
          </p:nvPr>
        </p:nvSpPr>
        <p:spPr>
          <a:xfrm>
            <a:off x="457200" y="1600200"/>
            <a:ext cx="4037013" cy="4533900"/>
          </a:xfrm>
        </p:spPr>
        <p:txBody>
          <a:bodyPr rtlCol="0">
            <a:normAutofit lnSpcReduction="10000"/>
          </a:bodyPr>
          <a:lstStyle/>
          <a:p>
            <a:pPr fontAlgn="auto">
              <a:spcAft>
                <a:spcPts val="0"/>
              </a:spcAft>
              <a:buFont typeface="Arial" pitchFamily="34" charset="0"/>
              <a:buChar char="•"/>
              <a:defRPr/>
            </a:pPr>
            <a:r>
              <a:rPr lang="en-US" smtClean="0"/>
              <a:t>Acute Viral Hepatitis	</a:t>
            </a:r>
          </a:p>
          <a:p>
            <a:pPr marL="640080" lvl="1" fontAlgn="auto">
              <a:spcAft>
                <a:spcPts val="0"/>
              </a:spcAft>
              <a:buFont typeface="Arial" pitchFamily="34" charset="0"/>
              <a:buChar char="•"/>
              <a:defRPr/>
            </a:pPr>
            <a:r>
              <a:rPr lang="en-US" smtClean="0"/>
              <a:t>does not predict outcome</a:t>
            </a:r>
          </a:p>
          <a:p>
            <a:pPr marL="640080" lvl="1" fontAlgn="auto">
              <a:spcAft>
                <a:spcPts val="0"/>
              </a:spcAft>
              <a:buFont typeface="Arial" pitchFamily="34" charset="0"/>
              <a:buChar char="•"/>
              <a:defRPr/>
            </a:pPr>
            <a:r>
              <a:rPr lang="en-US" smtClean="0"/>
              <a:t>Bili &gt; 20 poor prognosis</a:t>
            </a:r>
          </a:p>
          <a:p>
            <a:pPr fontAlgn="auto">
              <a:spcAft>
                <a:spcPts val="0"/>
              </a:spcAft>
              <a:buFont typeface="Arial" pitchFamily="34" charset="0"/>
              <a:buChar char="•"/>
              <a:defRPr/>
            </a:pPr>
            <a:r>
              <a:rPr lang="en-US" smtClean="0"/>
              <a:t>Ischemic Hepatitis</a:t>
            </a:r>
          </a:p>
          <a:p>
            <a:pPr marL="640080" lvl="1" fontAlgn="auto">
              <a:spcAft>
                <a:spcPts val="0"/>
              </a:spcAft>
              <a:buFont typeface="Arial" pitchFamily="34" charset="0"/>
              <a:buChar char="•"/>
              <a:defRPr/>
            </a:pPr>
            <a:r>
              <a:rPr lang="en-US" smtClean="0"/>
              <a:t>hypotension</a:t>
            </a:r>
          </a:p>
          <a:p>
            <a:pPr marL="640080" lvl="1" fontAlgn="auto">
              <a:spcAft>
                <a:spcPts val="0"/>
              </a:spcAft>
              <a:buFont typeface="Arial" pitchFamily="34" charset="0"/>
              <a:buChar char="•"/>
              <a:defRPr/>
            </a:pPr>
            <a:r>
              <a:rPr lang="en-US" smtClean="0"/>
              <a:t>sepsis</a:t>
            </a:r>
          </a:p>
          <a:p>
            <a:pPr marL="640080" lvl="1" fontAlgn="auto">
              <a:spcAft>
                <a:spcPts val="0"/>
              </a:spcAft>
              <a:buFont typeface="Arial" pitchFamily="34" charset="0"/>
              <a:buChar char="•"/>
              <a:defRPr/>
            </a:pPr>
            <a:r>
              <a:rPr lang="en-US" smtClean="0"/>
              <a:t>hemorrhage</a:t>
            </a:r>
          </a:p>
          <a:p>
            <a:pPr marL="640080" lvl="1" fontAlgn="auto">
              <a:spcAft>
                <a:spcPts val="0"/>
              </a:spcAft>
              <a:buFont typeface="Arial" pitchFamily="34" charset="0"/>
              <a:buChar char="•"/>
              <a:defRPr/>
            </a:pPr>
            <a:r>
              <a:rPr lang="en-US" smtClean="0"/>
              <a:t>MI</a:t>
            </a:r>
          </a:p>
          <a:p>
            <a:pPr fontAlgn="auto">
              <a:spcAft>
                <a:spcPts val="0"/>
              </a:spcAft>
              <a:buFont typeface="Arial" pitchFamily="34" charset="0"/>
              <a:buChar char="•"/>
              <a:defRPr/>
            </a:pPr>
            <a:endParaRPr lang="en-US" smtClean="0"/>
          </a:p>
        </p:txBody>
      </p:sp>
      <p:sp>
        <p:nvSpPr>
          <p:cNvPr id="190468" name="Rectangle 4"/>
          <p:cNvSpPr>
            <a:spLocks noGrp="1" noChangeArrowheads="1"/>
          </p:cNvSpPr>
          <p:nvPr>
            <p:ph sz="half" idx="2"/>
          </p:nvPr>
        </p:nvSpPr>
        <p:spPr/>
        <p:txBody>
          <a:bodyPr rtlCol="0">
            <a:normAutofit lnSpcReduction="10000"/>
          </a:bodyPr>
          <a:lstStyle/>
          <a:p>
            <a:pPr fontAlgn="auto">
              <a:spcAft>
                <a:spcPts val="0"/>
              </a:spcAft>
              <a:buFont typeface="Arial" pitchFamily="34" charset="0"/>
              <a:buChar char="•"/>
              <a:defRPr/>
            </a:pPr>
            <a:r>
              <a:rPr lang="en-US" sz="2400" smtClean="0"/>
              <a:t>Autoimmune Hepatitis</a:t>
            </a:r>
          </a:p>
          <a:p>
            <a:pPr fontAlgn="auto">
              <a:spcAft>
                <a:spcPts val="0"/>
              </a:spcAft>
              <a:buFont typeface="Arial" pitchFamily="34" charset="0"/>
              <a:buChar char="•"/>
              <a:defRPr/>
            </a:pPr>
            <a:r>
              <a:rPr lang="en-US" sz="2400" smtClean="0"/>
              <a:t>Wilson’s Disease</a:t>
            </a:r>
          </a:p>
          <a:p>
            <a:pPr fontAlgn="auto">
              <a:spcAft>
                <a:spcPts val="0"/>
              </a:spcAft>
              <a:buFont typeface="Arial" pitchFamily="34" charset="0"/>
              <a:buChar char="•"/>
              <a:defRPr/>
            </a:pPr>
            <a:r>
              <a:rPr lang="en-US" sz="2400" smtClean="0"/>
              <a:t>Acute bile duct obstr</a:t>
            </a:r>
          </a:p>
          <a:p>
            <a:pPr fontAlgn="auto">
              <a:spcAft>
                <a:spcPts val="0"/>
              </a:spcAft>
              <a:buFont typeface="Arial" pitchFamily="34" charset="0"/>
              <a:buChar char="•"/>
              <a:defRPr/>
            </a:pPr>
            <a:r>
              <a:rPr lang="en-US" sz="2400" smtClean="0"/>
              <a:t>Hepatic Artery ligation</a:t>
            </a:r>
          </a:p>
          <a:p>
            <a:pPr fontAlgn="auto">
              <a:spcAft>
                <a:spcPts val="0"/>
              </a:spcAft>
              <a:buFont typeface="Arial" pitchFamily="34" charset="0"/>
              <a:buChar char="•"/>
              <a:defRPr/>
            </a:pPr>
            <a:r>
              <a:rPr lang="en-US" sz="2400" smtClean="0"/>
              <a:t>Budd-Chiari Syndrome</a:t>
            </a:r>
          </a:p>
          <a:p>
            <a:pPr fontAlgn="auto">
              <a:spcAft>
                <a:spcPts val="0"/>
              </a:spcAft>
              <a:buFont typeface="Arial" pitchFamily="34" charset="0"/>
              <a:buChar char="•"/>
              <a:defRPr/>
            </a:pPr>
            <a:r>
              <a:rPr lang="en-US" smtClean="0"/>
              <a:t>Medications / Toxins</a:t>
            </a:r>
          </a:p>
          <a:p>
            <a:pPr marL="640080" lvl="1" fontAlgn="auto">
              <a:spcAft>
                <a:spcPts val="0"/>
              </a:spcAft>
              <a:buFont typeface="Arial" pitchFamily="34" charset="0"/>
              <a:buChar char="•"/>
              <a:defRPr/>
            </a:pPr>
            <a:r>
              <a:rPr lang="en-US" smtClean="0"/>
              <a:t>acetaminophen</a:t>
            </a:r>
          </a:p>
          <a:p>
            <a:pPr marL="640080" lvl="1" fontAlgn="auto">
              <a:spcAft>
                <a:spcPts val="0"/>
              </a:spcAft>
              <a:buFont typeface="Arial" pitchFamily="34" charset="0"/>
              <a:buChar char="•"/>
              <a:defRPr/>
            </a:pPr>
            <a:r>
              <a:rPr lang="en-US" smtClean="0"/>
              <a:t>CCl4</a:t>
            </a:r>
          </a:p>
        </p:txBody>
      </p:sp>
      <p:sp>
        <p:nvSpPr>
          <p:cNvPr id="19046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Severe AST &amp; ALT Elev: &gt;15x</a:t>
            </a:r>
          </a:p>
        </p:txBody>
      </p:sp>
    </p:spTree>
    <p:extLst>
      <p:ext uri="{BB962C8B-B14F-4D97-AF65-F5344CB8AC3E}">
        <p14:creationId xmlns:p14="http://schemas.microsoft.com/office/powerpoint/2010/main" xmlns="" val="3915552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ALKALINE PHOSPHATASE</a:t>
            </a:r>
          </a:p>
        </p:txBody>
      </p:sp>
      <p:sp>
        <p:nvSpPr>
          <p:cNvPr id="15363" name="Rectangle 3"/>
          <p:cNvSpPr>
            <a:spLocks noGrp="1" noChangeArrowheads="1"/>
          </p:cNvSpPr>
          <p:nvPr>
            <p:ph idx="1"/>
          </p:nvPr>
        </p:nvSpPr>
        <p:spPr/>
        <p:txBody>
          <a:bodyPr/>
          <a:lstStyle/>
          <a:p>
            <a:pPr>
              <a:lnSpc>
                <a:spcPct val="80000"/>
              </a:lnSpc>
            </a:pPr>
            <a:r>
              <a:rPr lang="en-US" sz="2800" smtClean="0"/>
              <a:t>Found in hepatocytes that line the bile canaliculi</a:t>
            </a:r>
          </a:p>
          <a:p>
            <a:pPr>
              <a:lnSpc>
                <a:spcPct val="80000"/>
              </a:lnSpc>
            </a:pPr>
            <a:r>
              <a:rPr lang="en-US" sz="2800" smtClean="0"/>
              <a:t>Level is raised in Biliary obstruction (causes stretch of the bile canaliculi)</a:t>
            </a:r>
          </a:p>
          <a:p>
            <a:pPr>
              <a:lnSpc>
                <a:spcPct val="80000"/>
              </a:lnSpc>
            </a:pPr>
            <a:r>
              <a:rPr lang="en-US" sz="2800" smtClean="0"/>
              <a:t>BUT also found in BONE and PLACENTA</a:t>
            </a:r>
          </a:p>
          <a:p>
            <a:pPr>
              <a:lnSpc>
                <a:spcPct val="80000"/>
              </a:lnSpc>
            </a:pPr>
            <a:r>
              <a:rPr lang="en-US" sz="2800" smtClean="0"/>
              <a:t>GGT is also found in bile canaliculi and therefore can be used in conjunction with Alk Phos for predicting liver origin</a:t>
            </a:r>
          </a:p>
          <a:p>
            <a:pPr>
              <a:lnSpc>
                <a:spcPct val="80000"/>
              </a:lnSpc>
            </a:pPr>
            <a:r>
              <a:rPr lang="en-US" sz="2800" smtClean="0"/>
              <a:t>BUT GGT can be raised by many drugs including Alcohol and therefore non specific</a:t>
            </a:r>
          </a:p>
        </p:txBody>
      </p:sp>
    </p:spTree>
    <p:extLst>
      <p:ext uri="{BB962C8B-B14F-4D97-AF65-F5344CB8AC3E}">
        <p14:creationId xmlns:p14="http://schemas.microsoft.com/office/powerpoint/2010/main" xmlns="" val="696386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BILIRUBIN	</a:t>
            </a:r>
          </a:p>
        </p:txBody>
      </p:sp>
      <p:sp>
        <p:nvSpPr>
          <p:cNvPr id="16387" name="Rectangle 3"/>
          <p:cNvSpPr>
            <a:spLocks noGrp="1" noChangeArrowheads="1"/>
          </p:cNvSpPr>
          <p:nvPr>
            <p:ph idx="1"/>
          </p:nvPr>
        </p:nvSpPr>
        <p:spPr/>
        <p:txBody>
          <a:bodyPr/>
          <a:lstStyle/>
          <a:p>
            <a:r>
              <a:rPr lang="en-US" sz="2800" smtClean="0"/>
              <a:t>Water insoluble product of heme metabolism</a:t>
            </a:r>
          </a:p>
          <a:p>
            <a:r>
              <a:rPr lang="en-US" sz="2800" smtClean="0"/>
              <a:t>Taken up by liver and conjugated to become water soluble so it can be excreted in bile and into bowel. </a:t>
            </a:r>
          </a:p>
          <a:p>
            <a:r>
              <a:rPr lang="en-US" sz="2800" smtClean="0"/>
              <a:t>Patient looks Jaundiced if bilirubin &gt;2.5</a:t>
            </a:r>
          </a:p>
          <a:p>
            <a:r>
              <a:rPr lang="en-US" sz="2800" smtClean="0"/>
              <a:t>If patient is vomiting GREEN, then they have bowel obstruction below the level of the Ampulla of Vater.</a:t>
            </a:r>
          </a:p>
          <a:p>
            <a:pPr>
              <a:buFont typeface="Wingdings" pitchFamily="2" charset="2"/>
              <a:buNone/>
            </a:pPr>
            <a:endParaRPr lang="en-US" sz="2800" smtClean="0"/>
          </a:p>
        </p:txBody>
      </p:sp>
    </p:spTree>
    <p:extLst>
      <p:ext uri="{BB962C8B-B14F-4D97-AF65-F5344CB8AC3E}">
        <p14:creationId xmlns:p14="http://schemas.microsoft.com/office/powerpoint/2010/main" xmlns="" val="1284579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rtlCol="0">
            <a:normAutofit fontScale="90000"/>
          </a:bodyPr>
          <a:lstStyle/>
          <a:p>
            <a:pPr fontAlgn="auto">
              <a:spcAft>
                <a:spcPts val="0"/>
              </a:spcAft>
              <a:defRPr/>
            </a:pPr>
            <a:r>
              <a:rPr lang="en-US" sz="4000" dirty="0" smtClean="0">
                <a:solidFill>
                  <a:schemeClr val="accent1">
                    <a:lumMod val="75000"/>
                  </a:schemeClr>
                </a:solidFill>
              </a:rPr>
              <a:t> DIRECT AND INDIRECT BILIRUBIN</a:t>
            </a:r>
          </a:p>
        </p:txBody>
      </p:sp>
      <p:sp>
        <p:nvSpPr>
          <p:cNvPr id="71683" name="Rectangle 3"/>
          <p:cNvSpPr>
            <a:spLocks noGrp="1" noChangeArrowheads="1"/>
          </p:cNvSpPr>
          <p:nvPr>
            <p:ph idx="1"/>
          </p:nvPr>
        </p:nvSpPr>
        <p:spPr/>
        <p:txBody>
          <a:bodyPr/>
          <a:lstStyle/>
          <a:p>
            <a:r>
              <a:rPr lang="en-US" smtClean="0"/>
              <a:t>Prehepatic disease (eg hemolysis) causes high bilirubin which is non conjugated ie. Indirect fraction higher</a:t>
            </a:r>
          </a:p>
          <a:p>
            <a:r>
              <a:rPr lang="en-US" smtClean="0"/>
              <a:t>Hepatic disease causes increased conjugated and unconjugated bilirubin</a:t>
            </a:r>
          </a:p>
          <a:p>
            <a:r>
              <a:rPr lang="en-US" smtClean="0"/>
              <a:t>Post hepatic disease eg. Gallstones have increased conjugated (direct) bilirubin and lead to dark urine and pale stool. </a:t>
            </a:r>
          </a:p>
          <a:p>
            <a:endParaRPr lang="en-US" smtClean="0"/>
          </a:p>
        </p:txBody>
      </p:sp>
    </p:spTree>
    <p:extLst>
      <p:ext uri="{BB962C8B-B14F-4D97-AF65-F5344CB8AC3E}">
        <p14:creationId xmlns:p14="http://schemas.microsoft.com/office/powerpoint/2010/main" xmlns="" val="91222590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2000" fill="hold"/>
                                        <p:tgtEl>
                                          <p:spTgt spid="71682"/>
                                        </p:tgtEl>
                                        <p:attrNameLst>
                                          <p:attrName>ppt_w</p:attrName>
                                        </p:attrNameLst>
                                      </p:cBhvr>
                                      <p:tavLst>
                                        <p:tav tm="0">
                                          <p:val>
                                            <p:strVal val="#ppt_w"/>
                                          </p:val>
                                        </p:tav>
                                        <p:tav tm="100000">
                                          <p:val>
                                            <p:strVal val="#ppt_w"/>
                                          </p:val>
                                        </p:tav>
                                      </p:tavLst>
                                    </p:anim>
                                    <p:anim calcmode="lin" valueType="num">
                                      <p:cBhvr>
                                        <p:cTn id="8" dur="2000" fill="hold"/>
                                        <p:tgtEl>
                                          <p:spTgt spid="7168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71682"/>
                                        </p:tgtEl>
                                        <p:attrNameLst>
                                          <p:attrName>ppt_x</p:attrName>
                                        </p:attrNameLst>
                                      </p:cBhvr>
                                      <p:tavLst>
                                        <p:tav tm="0">
                                          <p:val>
                                            <p:strVal val="#ppt_x-.4"/>
                                          </p:val>
                                        </p:tav>
                                        <p:tav tm="100000">
                                          <p:val>
                                            <p:strVal val="#ppt_x"/>
                                          </p:val>
                                        </p:tav>
                                      </p:tavLst>
                                    </p:anim>
                                    <p:anim calcmode="lin" valueType="num">
                                      <p:cBhvr>
                                        <p:cTn id="10" dur="2000" fill="hold"/>
                                        <p:tgtEl>
                                          <p:spTgt spid="7168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71683">
                                            <p:txEl>
                                              <p:pRg st="0" end="0"/>
                                            </p:txEl>
                                          </p:spTgt>
                                        </p:tgtEl>
                                        <p:attrNameLst>
                                          <p:attrName>style.visibility</p:attrName>
                                        </p:attrNameLst>
                                      </p:cBhvr>
                                      <p:to>
                                        <p:strVal val="visible"/>
                                      </p:to>
                                    </p:set>
                                    <p:animEffect transition="in" filter="fade">
                                      <p:cBhvr>
                                        <p:cTn id="15" dur="500">
                                          <p:stCondLst>
                                            <p:cond delay="0"/>
                                          </p:stCondLst>
                                        </p:cTn>
                                        <p:tgtEl>
                                          <p:spTgt spid="71683">
                                            <p:txEl>
                                              <p:pRg st="0" end="0"/>
                                            </p:txEl>
                                          </p:spTgt>
                                        </p:tgtEl>
                                      </p:cBhvr>
                                    </p:animEffect>
                                    <p:anim calcmode="lin" valueType="num">
                                      <p:cBhvr>
                                        <p:cTn id="16" dur="500" fill="hold">
                                          <p:stCondLst>
                                            <p:cond delay="0"/>
                                          </p:stCondLst>
                                        </p:cTn>
                                        <p:tgtEl>
                                          <p:spTgt spid="71683">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71683">
                                            <p:txEl>
                                              <p:pRg st="1" end="1"/>
                                            </p:txEl>
                                          </p:spTgt>
                                        </p:tgtEl>
                                        <p:attrNameLst>
                                          <p:attrName>style.visibility</p:attrName>
                                        </p:attrNameLst>
                                      </p:cBhvr>
                                      <p:to>
                                        <p:strVal val="visible"/>
                                      </p:to>
                                    </p:set>
                                    <p:animEffect transition="in" filter="fade">
                                      <p:cBhvr>
                                        <p:cTn id="22" dur="500">
                                          <p:stCondLst>
                                            <p:cond delay="0"/>
                                          </p:stCondLst>
                                        </p:cTn>
                                        <p:tgtEl>
                                          <p:spTgt spid="71683">
                                            <p:txEl>
                                              <p:pRg st="1" end="1"/>
                                            </p:txEl>
                                          </p:spTgt>
                                        </p:tgtEl>
                                      </p:cBhvr>
                                    </p:animEffect>
                                    <p:anim calcmode="lin" valueType="num">
                                      <p:cBhvr>
                                        <p:cTn id="23" dur="500" fill="hold">
                                          <p:stCondLst>
                                            <p:cond delay="0"/>
                                          </p:stCondLst>
                                        </p:cTn>
                                        <p:tgtEl>
                                          <p:spTgt spid="71683">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71683">
                                            <p:txEl>
                                              <p:pRg st="2" end="2"/>
                                            </p:txEl>
                                          </p:spTgt>
                                        </p:tgtEl>
                                        <p:attrNameLst>
                                          <p:attrName>style.visibility</p:attrName>
                                        </p:attrNameLst>
                                      </p:cBhvr>
                                      <p:to>
                                        <p:strVal val="visible"/>
                                      </p:to>
                                    </p:set>
                                    <p:animEffect transition="in" filter="fade">
                                      <p:cBhvr>
                                        <p:cTn id="29" dur="500">
                                          <p:stCondLst>
                                            <p:cond delay="0"/>
                                          </p:stCondLst>
                                        </p:cTn>
                                        <p:tgtEl>
                                          <p:spTgt spid="71683">
                                            <p:txEl>
                                              <p:pRg st="2" end="2"/>
                                            </p:txEl>
                                          </p:spTgt>
                                        </p:tgtEl>
                                      </p:cBhvr>
                                    </p:animEffect>
                                    <p:anim calcmode="lin" valueType="num">
                                      <p:cBhvr>
                                        <p:cTn id="30" dur="500" fill="hold">
                                          <p:stCondLst>
                                            <p:cond delay="0"/>
                                          </p:stCondLst>
                                        </p:cTn>
                                        <p:tgtEl>
                                          <p:spTgt spid="71683">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716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TESTS OF LIVER FUNCTION	</a:t>
            </a:r>
          </a:p>
        </p:txBody>
      </p:sp>
      <p:sp>
        <p:nvSpPr>
          <p:cNvPr id="63491" name="Rectangle 3"/>
          <p:cNvSpPr>
            <a:spLocks noGrp="1" noChangeArrowheads="1"/>
          </p:cNvSpPr>
          <p:nvPr>
            <p:ph idx="1"/>
          </p:nvPr>
        </p:nvSpPr>
        <p:spPr/>
        <p:txBody>
          <a:bodyPr/>
          <a:lstStyle/>
          <a:p>
            <a:r>
              <a:rPr lang="en-US" smtClean="0"/>
              <a:t>PROTHROMBIN TIME/ INR</a:t>
            </a:r>
          </a:p>
          <a:p>
            <a:r>
              <a:rPr lang="en-US" smtClean="0"/>
              <a:t>ALBUMIN</a:t>
            </a:r>
          </a:p>
          <a:p>
            <a:pPr>
              <a:buFont typeface="Wingdings" pitchFamily="2" charset="2"/>
              <a:buNone/>
            </a:pPr>
            <a:endParaRPr lang="en-US" smtClean="0"/>
          </a:p>
        </p:txBody>
      </p:sp>
    </p:spTree>
    <p:extLst>
      <p:ext uri="{BB962C8B-B14F-4D97-AF65-F5344CB8AC3E}">
        <p14:creationId xmlns:p14="http://schemas.microsoft.com/office/powerpoint/2010/main" xmlns="" val="85615406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768" decel="100000"/>
                                        <p:tgtEl>
                                          <p:spTgt spid="63490"/>
                                        </p:tgtEl>
                                      </p:cBhvr>
                                    </p:animEffect>
                                    <p:animScale>
                                      <p:cBhvr>
                                        <p:cTn id="8" dur="768" decel="100000"/>
                                        <p:tgtEl>
                                          <p:spTgt spid="63490"/>
                                        </p:tgtEl>
                                      </p:cBhvr>
                                      <p:from x="10000" y="10000"/>
                                      <p:to x="200000" y="450000"/>
                                    </p:animScale>
                                    <p:animScale>
                                      <p:cBhvr>
                                        <p:cTn id="9" dur="1230" accel="100000" fill="hold">
                                          <p:stCondLst>
                                            <p:cond delay="768"/>
                                          </p:stCondLst>
                                        </p:cTn>
                                        <p:tgtEl>
                                          <p:spTgt spid="63490"/>
                                        </p:tgtEl>
                                      </p:cBhvr>
                                      <p:from x="200000" y="450000"/>
                                      <p:to x="100000" y="100000"/>
                                    </p:animScale>
                                    <p:set>
                                      <p:cBhvr>
                                        <p:cTn id="10" dur="768" fill="hold"/>
                                        <p:tgtEl>
                                          <p:spTgt spid="63490"/>
                                        </p:tgtEl>
                                        <p:attrNameLst>
                                          <p:attrName>ppt_x</p:attrName>
                                        </p:attrNameLst>
                                      </p:cBhvr>
                                      <p:to>
                                        <p:strVal val="(0.5)"/>
                                      </p:to>
                                    </p:set>
                                    <p:anim from="(0.5)" to="(#ppt_x)" calcmode="lin" valueType="num">
                                      <p:cBhvr>
                                        <p:cTn id="11" dur="1230" accel="100000" fill="hold">
                                          <p:stCondLst>
                                            <p:cond delay="768"/>
                                          </p:stCondLst>
                                        </p:cTn>
                                        <p:tgtEl>
                                          <p:spTgt spid="63490"/>
                                        </p:tgtEl>
                                        <p:attrNameLst>
                                          <p:attrName>ppt_x</p:attrName>
                                        </p:attrNameLst>
                                      </p:cBhvr>
                                    </p:anim>
                                    <p:set>
                                      <p:cBhvr>
                                        <p:cTn id="12" dur="768" fill="hold"/>
                                        <p:tgtEl>
                                          <p:spTgt spid="63490"/>
                                        </p:tgtEl>
                                        <p:attrNameLst>
                                          <p:attrName>ppt_y</p:attrName>
                                        </p:attrNameLst>
                                      </p:cBhvr>
                                      <p:to>
                                        <p:strVal val="(#ppt_y+0.4)"/>
                                      </p:to>
                                    </p:set>
                                    <p:anim from="(#ppt_y+0.4)" to="(#ppt_y)" calcmode="lin" valueType="num">
                                      <p:cBhvr>
                                        <p:cTn id="13" dur="1230" accel="100000" fill="hold">
                                          <p:stCondLst>
                                            <p:cond delay="768"/>
                                          </p:stCondLst>
                                        </p:cTn>
                                        <p:tgtEl>
                                          <p:spTgt spid="634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63491">
                                            <p:txEl>
                                              <p:pRg st="0" end="0"/>
                                            </p:txEl>
                                          </p:spTgt>
                                        </p:tgtEl>
                                        <p:attrNameLst>
                                          <p:attrName>style.visibility</p:attrName>
                                        </p:attrNameLst>
                                      </p:cBhvr>
                                      <p:to>
                                        <p:strVal val="visible"/>
                                      </p:to>
                                    </p:set>
                                    <p:anim calcmode="lin" valueType="num">
                                      <p:cBhvr>
                                        <p:cTn id="18"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634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6349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63491">
                                            <p:txEl>
                                              <p:pRg st="1" end="1"/>
                                            </p:txEl>
                                          </p:spTgt>
                                        </p:tgtEl>
                                        <p:attrNameLst>
                                          <p:attrName>style.visibility</p:attrName>
                                        </p:attrNameLst>
                                      </p:cBhvr>
                                      <p:to>
                                        <p:strVal val="visible"/>
                                      </p:to>
                                    </p:set>
                                    <p:anim calcmode="lin" valueType="num">
                                      <p:cBhvr>
                                        <p:cTn id="25" dur="5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63491">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63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PROTHROMBIN TIME/INR</a:t>
            </a:r>
          </a:p>
        </p:txBody>
      </p:sp>
      <p:sp>
        <p:nvSpPr>
          <p:cNvPr id="74755" name="Rectangle 3"/>
          <p:cNvSpPr>
            <a:spLocks noGrp="1" noChangeArrowheads="1"/>
          </p:cNvSpPr>
          <p:nvPr>
            <p:ph idx="1"/>
          </p:nvPr>
        </p:nvSpPr>
        <p:spPr/>
        <p:txBody>
          <a:bodyPr rtlCol="0">
            <a:normAutofit lnSpcReduction="10000"/>
          </a:bodyPr>
          <a:lstStyle/>
          <a:p>
            <a:pPr fontAlgn="auto">
              <a:lnSpc>
                <a:spcPct val="90000"/>
              </a:lnSpc>
              <a:spcAft>
                <a:spcPts val="0"/>
              </a:spcAft>
              <a:buFont typeface="Arial" pitchFamily="34" charset="0"/>
              <a:buChar char="•"/>
              <a:defRPr/>
            </a:pPr>
            <a:r>
              <a:rPr lang="en-US" sz="2800" smtClean="0"/>
              <a:t>Measure of the Vitamin K dependent clotting factors ie. II, VII, IX and X. </a:t>
            </a:r>
          </a:p>
          <a:p>
            <a:pPr fontAlgn="auto">
              <a:lnSpc>
                <a:spcPct val="90000"/>
              </a:lnSpc>
              <a:spcAft>
                <a:spcPts val="0"/>
              </a:spcAft>
              <a:buFont typeface="Arial" pitchFamily="34" charset="0"/>
              <a:buChar char="•"/>
              <a:defRPr/>
            </a:pPr>
            <a:r>
              <a:rPr lang="en-US" sz="2800" smtClean="0"/>
              <a:t>The liver is involved in activating Vitamin K. Therefore in liver damage, these clotting factors cannot be produced. </a:t>
            </a:r>
          </a:p>
          <a:p>
            <a:pPr fontAlgn="auto">
              <a:lnSpc>
                <a:spcPct val="90000"/>
              </a:lnSpc>
              <a:spcAft>
                <a:spcPts val="0"/>
              </a:spcAft>
              <a:buFont typeface="Arial" pitchFamily="34" charset="0"/>
              <a:buChar char="•"/>
              <a:defRPr/>
            </a:pPr>
            <a:r>
              <a:rPr lang="en-US" sz="2800" smtClean="0"/>
              <a:t>Before you believe that prolonged INR is due to liver disease just make sure the patient has adequate Vitamin K by giving 10mg sc. </a:t>
            </a:r>
          </a:p>
          <a:p>
            <a:pPr fontAlgn="auto">
              <a:lnSpc>
                <a:spcPct val="90000"/>
              </a:lnSpc>
              <a:spcAft>
                <a:spcPts val="0"/>
              </a:spcAft>
              <a:buFont typeface="Arial" pitchFamily="34" charset="0"/>
              <a:buChar char="•"/>
              <a:defRPr/>
            </a:pPr>
            <a:r>
              <a:rPr lang="en-US" sz="2800" smtClean="0"/>
              <a:t>Giving Vitamin K has no effect on INR if patient has impaired synthetic function. </a:t>
            </a:r>
          </a:p>
        </p:txBody>
      </p:sp>
    </p:spTree>
    <p:extLst>
      <p:ext uri="{BB962C8B-B14F-4D97-AF65-F5344CB8AC3E}">
        <p14:creationId xmlns:p14="http://schemas.microsoft.com/office/powerpoint/2010/main" xmlns="" val="368974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ALBUMIN</a:t>
            </a:r>
          </a:p>
        </p:txBody>
      </p:sp>
      <p:sp>
        <p:nvSpPr>
          <p:cNvPr id="75779" name="Rectangle 3"/>
          <p:cNvSpPr>
            <a:spLocks noGrp="1" noChangeArrowheads="1"/>
          </p:cNvSpPr>
          <p:nvPr>
            <p:ph idx="1"/>
          </p:nvPr>
        </p:nvSpPr>
        <p:spPr/>
        <p:txBody>
          <a:bodyPr rtlCol="0">
            <a:normAutofit lnSpcReduction="10000"/>
          </a:bodyPr>
          <a:lstStyle/>
          <a:p>
            <a:pPr fontAlgn="auto">
              <a:spcAft>
                <a:spcPts val="0"/>
              </a:spcAft>
              <a:buFont typeface="Arial" pitchFamily="34" charset="0"/>
              <a:buChar char="•"/>
              <a:defRPr/>
            </a:pPr>
            <a:r>
              <a:rPr lang="en-US" sz="2800" smtClean="0"/>
              <a:t>Albumin has a half life of 21 days, so the drop that occurs with hepatic dysfunction does not occur acutely</a:t>
            </a:r>
          </a:p>
          <a:p>
            <a:pPr fontAlgn="auto">
              <a:spcAft>
                <a:spcPts val="0"/>
              </a:spcAft>
              <a:buFont typeface="Arial" pitchFamily="34" charset="0"/>
              <a:buChar char="•"/>
              <a:defRPr/>
            </a:pPr>
            <a:r>
              <a:rPr lang="en-US" sz="2800" smtClean="0"/>
              <a:t>That said, acute illness can cause albumin to drop rapidly – a process thought to be due to cytokines increasing the rate of albumin metabolism</a:t>
            </a:r>
          </a:p>
          <a:p>
            <a:pPr fontAlgn="auto">
              <a:spcAft>
                <a:spcPts val="0"/>
              </a:spcAft>
              <a:buFont typeface="Arial" pitchFamily="34" charset="0"/>
              <a:buChar char="•"/>
              <a:defRPr/>
            </a:pPr>
            <a:r>
              <a:rPr lang="en-US" sz="2800" smtClean="0"/>
              <a:t>HOWEVER, don’t forget that low albumin also occurs in NEPHROTIC syndrome, so always check the urine for protein. </a:t>
            </a:r>
          </a:p>
        </p:txBody>
      </p:sp>
    </p:spTree>
    <p:extLst>
      <p:ext uri="{BB962C8B-B14F-4D97-AF65-F5344CB8AC3E}">
        <p14:creationId xmlns:p14="http://schemas.microsoft.com/office/powerpoint/2010/main" xmlns="" val="3315677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Grp="1" noChangeArrowheads="1"/>
          </p:cNvSpPr>
          <p:nvPr>
            <p:ph sz="half" idx="1"/>
          </p:nvPr>
        </p:nvSpPr>
        <p:spPr>
          <a:xfrm>
            <a:off x="457200" y="1600200"/>
            <a:ext cx="4037013" cy="4533900"/>
          </a:xfrm>
        </p:spPr>
        <p:txBody>
          <a:bodyPr/>
          <a:lstStyle/>
          <a:p>
            <a:pPr>
              <a:lnSpc>
                <a:spcPct val="90000"/>
              </a:lnSpc>
            </a:pPr>
            <a:r>
              <a:rPr lang="en-US" sz="2400" smtClean="0"/>
              <a:t>Liver function tests</a:t>
            </a:r>
          </a:p>
          <a:p>
            <a:pPr>
              <a:lnSpc>
                <a:spcPct val="90000"/>
              </a:lnSpc>
            </a:pPr>
            <a:r>
              <a:rPr lang="en-US" sz="2400" smtClean="0"/>
              <a:t>Viral Hepatitis</a:t>
            </a:r>
          </a:p>
          <a:p>
            <a:pPr>
              <a:lnSpc>
                <a:spcPct val="90000"/>
              </a:lnSpc>
            </a:pPr>
            <a:r>
              <a:rPr lang="en-US" sz="2400" smtClean="0"/>
              <a:t>Autoimmune hepatitis</a:t>
            </a:r>
          </a:p>
          <a:p>
            <a:pPr>
              <a:lnSpc>
                <a:spcPct val="90000"/>
              </a:lnSpc>
            </a:pPr>
            <a:r>
              <a:rPr lang="en-US" sz="2400" smtClean="0"/>
              <a:t>Primary Biliary Cirrhosis</a:t>
            </a:r>
          </a:p>
          <a:p>
            <a:pPr>
              <a:lnSpc>
                <a:spcPct val="90000"/>
              </a:lnSpc>
            </a:pPr>
            <a:r>
              <a:rPr lang="en-US" sz="2400" smtClean="0"/>
              <a:t>Primary Sclerosing Cholangitis</a:t>
            </a:r>
          </a:p>
          <a:p>
            <a:pPr>
              <a:lnSpc>
                <a:spcPct val="90000"/>
              </a:lnSpc>
            </a:pPr>
            <a:r>
              <a:rPr lang="en-US" sz="2400" smtClean="0"/>
              <a:t>Hemochromatosis</a:t>
            </a:r>
          </a:p>
          <a:p>
            <a:pPr>
              <a:lnSpc>
                <a:spcPct val="90000"/>
              </a:lnSpc>
            </a:pPr>
            <a:r>
              <a:rPr lang="en-US" sz="2400" smtClean="0"/>
              <a:t>Wilsons</a:t>
            </a:r>
          </a:p>
          <a:p>
            <a:pPr>
              <a:lnSpc>
                <a:spcPct val="90000"/>
              </a:lnSpc>
            </a:pPr>
            <a:r>
              <a:rPr lang="en-US" sz="2400" smtClean="0"/>
              <a:t>Gallstones and cholecystitis</a:t>
            </a:r>
          </a:p>
          <a:p>
            <a:pPr>
              <a:lnSpc>
                <a:spcPct val="90000"/>
              </a:lnSpc>
            </a:pPr>
            <a:endParaRPr lang="en-US" sz="2400" smtClean="0"/>
          </a:p>
        </p:txBody>
      </p:sp>
      <p:sp>
        <p:nvSpPr>
          <p:cNvPr id="3076" name="Rectangle 5"/>
          <p:cNvSpPr>
            <a:spLocks noGrp="1" noChangeArrowheads="1"/>
          </p:cNvSpPr>
          <p:nvPr>
            <p:ph sz="half" idx="2"/>
          </p:nvPr>
        </p:nvSpPr>
        <p:spPr>
          <a:xfrm>
            <a:off x="4649788" y="1600200"/>
            <a:ext cx="4037012" cy="4533900"/>
          </a:xfrm>
        </p:spPr>
        <p:txBody>
          <a:bodyPr/>
          <a:lstStyle/>
          <a:p>
            <a:pPr>
              <a:lnSpc>
                <a:spcPct val="90000"/>
              </a:lnSpc>
            </a:pPr>
            <a:r>
              <a:rPr lang="en-US" sz="2000" smtClean="0"/>
              <a:t>Complications of end stage liver disease</a:t>
            </a:r>
          </a:p>
          <a:p>
            <a:pPr>
              <a:lnSpc>
                <a:spcPct val="90000"/>
              </a:lnSpc>
            </a:pPr>
            <a:r>
              <a:rPr lang="en-US" sz="2000" smtClean="0"/>
              <a:t>Ascites</a:t>
            </a:r>
          </a:p>
          <a:p>
            <a:pPr>
              <a:lnSpc>
                <a:spcPct val="90000"/>
              </a:lnSpc>
            </a:pPr>
            <a:r>
              <a:rPr lang="en-US" sz="2000" smtClean="0"/>
              <a:t>SBP</a:t>
            </a:r>
          </a:p>
          <a:p>
            <a:pPr>
              <a:lnSpc>
                <a:spcPct val="90000"/>
              </a:lnSpc>
            </a:pPr>
            <a:r>
              <a:rPr lang="en-US" sz="2000" smtClean="0"/>
              <a:t>Hepatorenal Syndrome</a:t>
            </a:r>
          </a:p>
          <a:p>
            <a:pPr>
              <a:lnSpc>
                <a:spcPct val="90000"/>
              </a:lnSpc>
            </a:pPr>
            <a:r>
              <a:rPr lang="en-US" sz="2000" smtClean="0"/>
              <a:t>Encephalopathy</a:t>
            </a:r>
          </a:p>
          <a:p>
            <a:pPr>
              <a:lnSpc>
                <a:spcPct val="90000"/>
              </a:lnSpc>
              <a:buFont typeface="Wingdings" pitchFamily="2" charset="2"/>
              <a:buNone/>
            </a:pPr>
            <a:endParaRPr lang="en-US" sz="2000" smtClean="0"/>
          </a:p>
        </p:txBody>
      </p:sp>
      <p:sp>
        <p:nvSpPr>
          <p:cNvPr id="83970" name="Rectangle 2"/>
          <p:cNvSpPr>
            <a:spLocks noGrp="1" noChangeArrowheads="1"/>
          </p:cNvSpPr>
          <p:nvPr>
            <p:ph type="title"/>
          </p:nvPr>
        </p:nvSpPr>
        <p:spPr>
          <a:xfrm>
            <a:off x="533400" y="228600"/>
            <a:ext cx="8382000" cy="1431925"/>
          </a:xfrm>
        </p:spPr>
        <p:txBody>
          <a:bodyPr rtlCol="0">
            <a:normAutofit/>
          </a:bodyPr>
          <a:lstStyle/>
          <a:p>
            <a:pPr fontAlgn="auto">
              <a:spcAft>
                <a:spcPts val="0"/>
              </a:spcAft>
              <a:defRPr/>
            </a:pPr>
            <a:r>
              <a:rPr lang="en-US" dirty="0" smtClean="0">
                <a:solidFill>
                  <a:schemeClr val="accent1">
                    <a:lumMod val="75000"/>
                  </a:schemeClr>
                </a:solidFill>
              </a:rPr>
              <a:t>LEARNING OBJECTIVES</a:t>
            </a:r>
          </a:p>
        </p:txBody>
      </p:sp>
    </p:spTree>
    <p:extLst>
      <p:ext uri="{BB962C8B-B14F-4D97-AF65-F5344CB8AC3E}">
        <p14:creationId xmlns:p14="http://schemas.microsoft.com/office/powerpoint/2010/main" xmlns="" val="1823632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sz="half" idx="1"/>
          </p:nvPr>
        </p:nvSpPr>
        <p:spPr>
          <a:xfrm>
            <a:off x="457200" y="1600200"/>
            <a:ext cx="4037013" cy="4533900"/>
          </a:xfrm>
        </p:spPr>
        <p:txBody>
          <a:bodyPr/>
          <a:lstStyle/>
          <a:p>
            <a:r>
              <a:rPr lang="en-US" sz="2400" smtClean="0"/>
              <a:t>HEPATOCELLULAR</a:t>
            </a:r>
          </a:p>
          <a:p>
            <a:pPr lvl="1"/>
            <a:r>
              <a:rPr lang="en-US" sz="2000" smtClean="0"/>
              <a:t>Increased transaminases</a:t>
            </a:r>
          </a:p>
          <a:p>
            <a:pPr lvl="1"/>
            <a:endParaRPr lang="en-US" sz="2000" smtClean="0"/>
          </a:p>
          <a:p>
            <a:pPr lvl="1">
              <a:buFont typeface="Wingdings" pitchFamily="2" charset="2"/>
              <a:buNone/>
            </a:pPr>
            <a:endParaRPr lang="en-US" sz="2000" smtClean="0"/>
          </a:p>
          <a:p>
            <a:pPr lvl="2"/>
            <a:r>
              <a:rPr lang="en-US" sz="1800" smtClean="0"/>
              <a:t>Viral Hepatitis</a:t>
            </a:r>
          </a:p>
          <a:p>
            <a:pPr lvl="2"/>
            <a:r>
              <a:rPr lang="en-US" sz="1800" smtClean="0"/>
              <a:t>Drugs/alcohol</a:t>
            </a:r>
          </a:p>
          <a:p>
            <a:pPr lvl="2"/>
            <a:r>
              <a:rPr lang="en-US" sz="1800" smtClean="0"/>
              <a:t>Autoimmune</a:t>
            </a:r>
          </a:p>
          <a:p>
            <a:pPr lvl="2"/>
            <a:r>
              <a:rPr lang="en-US" sz="1800" smtClean="0"/>
              <a:t>NASH</a:t>
            </a:r>
          </a:p>
          <a:p>
            <a:pPr lvl="2"/>
            <a:r>
              <a:rPr lang="en-US" sz="1800" smtClean="0"/>
              <a:t>Hemochromatosis	</a:t>
            </a:r>
          </a:p>
        </p:txBody>
      </p:sp>
      <p:sp>
        <p:nvSpPr>
          <p:cNvPr id="21508" name="Rectangle 6"/>
          <p:cNvSpPr>
            <a:spLocks noGrp="1" noChangeArrowheads="1"/>
          </p:cNvSpPr>
          <p:nvPr>
            <p:ph sz="half" idx="2"/>
          </p:nvPr>
        </p:nvSpPr>
        <p:spPr>
          <a:xfrm>
            <a:off x="4649788" y="1600200"/>
            <a:ext cx="4037012" cy="4533900"/>
          </a:xfrm>
        </p:spPr>
        <p:txBody>
          <a:bodyPr/>
          <a:lstStyle/>
          <a:p>
            <a:r>
              <a:rPr lang="en-US" sz="2400" smtClean="0"/>
              <a:t>CHOLESTATIC</a:t>
            </a:r>
          </a:p>
          <a:p>
            <a:pPr lvl="1"/>
            <a:r>
              <a:rPr lang="en-US" sz="2000" smtClean="0"/>
              <a:t>Increased Alk Phos and Bilirubin</a:t>
            </a:r>
          </a:p>
          <a:p>
            <a:pPr lvl="1"/>
            <a:r>
              <a:rPr lang="en-US" sz="2000" smtClean="0"/>
              <a:t>Also may cause increased transaminases</a:t>
            </a:r>
          </a:p>
          <a:p>
            <a:pPr lvl="2"/>
            <a:endParaRPr lang="en-US" sz="1800" smtClean="0"/>
          </a:p>
          <a:p>
            <a:pPr lvl="2"/>
            <a:r>
              <a:rPr lang="en-US" sz="1800" smtClean="0"/>
              <a:t>Gallstones</a:t>
            </a:r>
          </a:p>
          <a:p>
            <a:pPr lvl="2"/>
            <a:r>
              <a:rPr lang="en-US" sz="1800" smtClean="0"/>
              <a:t>Primary Biliary Cirrhosis</a:t>
            </a:r>
          </a:p>
          <a:p>
            <a:pPr lvl="2"/>
            <a:r>
              <a:rPr lang="en-US" sz="1800" smtClean="0"/>
              <a:t>Sclerosing Cholangitis</a:t>
            </a:r>
          </a:p>
          <a:p>
            <a:pPr lvl="2"/>
            <a:r>
              <a:rPr lang="en-US" sz="1800" smtClean="0"/>
              <a:t>Pancreatic C/a</a:t>
            </a:r>
          </a:p>
        </p:txBody>
      </p:sp>
      <p:sp>
        <p:nvSpPr>
          <p:cNvPr id="76804" name="Rectangle 4"/>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TYPICAL PATTERNS		</a:t>
            </a:r>
          </a:p>
        </p:txBody>
      </p:sp>
    </p:spTree>
    <p:extLst>
      <p:ext uri="{BB962C8B-B14F-4D97-AF65-F5344CB8AC3E}">
        <p14:creationId xmlns:p14="http://schemas.microsoft.com/office/powerpoint/2010/main" xmlns="" val="246590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half" idx="1"/>
          </p:nvPr>
        </p:nvSpPr>
        <p:spPr>
          <a:xfrm>
            <a:off x="457200" y="1600200"/>
            <a:ext cx="4037013" cy="4533900"/>
          </a:xfrm>
        </p:spPr>
        <p:txBody>
          <a:bodyPr/>
          <a:lstStyle/>
          <a:p>
            <a:r>
              <a:rPr lang="en-US" smtClean="0"/>
              <a:t>AST &gt; ALT</a:t>
            </a:r>
          </a:p>
          <a:p>
            <a:r>
              <a:rPr lang="en-US" smtClean="0"/>
              <a:t>2:1 - 3:1 ratio</a:t>
            </a:r>
          </a:p>
          <a:p>
            <a:r>
              <a:rPr lang="en-US" smtClean="0"/>
              <a:t>AST &lt; 300</a:t>
            </a:r>
          </a:p>
          <a:p>
            <a:r>
              <a:rPr lang="en-US" sz="2400" smtClean="0"/>
              <a:t>Why the discrepancy?</a:t>
            </a:r>
          </a:p>
          <a:p>
            <a:pPr lvl="1"/>
            <a:r>
              <a:rPr lang="en-US" smtClean="0"/>
              <a:t>ETOH </a:t>
            </a:r>
            <a:r>
              <a:rPr lang="en-US" smtClean="0">
                <a:sym typeface="Symbol" pitchFamily="18" charset="2"/>
              </a:rPr>
              <a:t></a:t>
            </a:r>
            <a:r>
              <a:rPr lang="en-US" smtClean="0"/>
              <a:t>AST synthesis</a:t>
            </a:r>
          </a:p>
          <a:p>
            <a:pPr lvl="1"/>
            <a:r>
              <a:rPr lang="en-US" smtClean="0"/>
              <a:t>Vit B6 def inhibits ALT</a:t>
            </a:r>
          </a:p>
        </p:txBody>
      </p:sp>
      <p:sp>
        <p:nvSpPr>
          <p:cNvPr id="22532" name="Rectangle 4"/>
          <p:cNvSpPr>
            <a:spLocks noGrp="1" noChangeArrowheads="1"/>
          </p:cNvSpPr>
          <p:nvPr>
            <p:ph sz="half" idx="2"/>
          </p:nvPr>
        </p:nvSpPr>
        <p:spPr/>
        <p:txBody>
          <a:bodyPr/>
          <a:lstStyle/>
          <a:p>
            <a:r>
              <a:rPr lang="en-US" smtClean="0"/>
              <a:t>ETOH - ethyl alcohol</a:t>
            </a:r>
          </a:p>
          <a:p>
            <a:pPr lvl="1"/>
            <a:r>
              <a:rPr lang="en-US" smtClean="0"/>
              <a:t>Steatosis 90- 100%</a:t>
            </a:r>
          </a:p>
          <a:p>
            <a:pPr lvl="1"/>
            <a:r>
              <a:rPr lang="en-US" smtClean="0"/>
              <a:t>hepatitis   10- 35%</a:t>
            </a:r>
          </a:p>
          <a:p>
            <a:pPr lvl="1"/>
            <a:r>
              <a:rPr lang="en-US" smtClean="0"/>
              <a:t>cirrhosis     8- 20%</a:t>
            </a:r>
          </a:p>
          <a:p>
            <a:r>
              <a:rPr lang="en-US" smtClean="0"/>
              <a:t>GGT</a:t>
            </a:r>
          </a:p>
          <a:p>
            <a:endParaRPr lang="en-US" smtClean="0"/>
          </a:p>
        </p:txBody>
      </p:sp>
      <p:sp>
        <p:nvSpPr>
          <p:cNvPr id="19149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Alcoholic Liver Disease</a:t>
            </a:r>
          </a:p>
        </p:txBody>
      </p:sp>
    </p:spTree>
    <p:extLst>
      <p:ext uri="{BB962C8B-B14F-4D97-AF65-F5344CB8AC3E}">
        <p14:creationId xmlns:p14="http://schemas.microsoft.com/office/powerpoint/2010/main" xmlns="" val="2328069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endParaRPr lang="en-US">
              <a:solidFill>
                <a:schemeClr val="accent1">
                  <a:lumMod val="75000"/>
                </a:schemeClr>
              </a:solidFill>
            </a:endParaRPr>
          </a:p>
        </p:txBody>
      </p:sp>
      <p:pic>
        <p:nvPicPr>
          <p:cNvPr id="23555" name="Picture 2" descr="Image result for LIVER CIRRHOSIS MANIFESTATIONS PICTURE"/>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2244514" y="1239269"/>
            <a:ext cx="4677196" cy="3301550"/>
          </a:xfrm>
        </p:spPr>
      </p:pic>
    </p:spTree>
    <p:extLst>
      <p:ext uri="{BB962C8B-B14F-4D97-AF65-F5344CB8AC3E}">
        <p14:creationId xmlns:p14="http://schemas.microsoft.com/office/powerpoint/2010/main" xmlns="" val="208773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accent1">
                    <a:lumMod val="75000"/>
                  </a:schemeClr>
                </a:solidFill>
              </a:rPr>
              <a:t>Manifestation of chronic liver diseases</a:t>
            </a:r>
            <a:endParaRPr lang="en-US" dirty="0">
              <a:solidFill>
                <a:schemeClr val="accent1">
                  <a:lumMod val="75000"/>
                </a:schemeClr>
              </a:solidFill>
            </a:endParaRPr>
          </a:p>
        </p:txBody>
      </p:sp>
      <p:sp>
        <p:nvSpPr>
          <p:cNvPr id="24579" name="Content Placeholder 2"/>
          <p:cNvSpPr>
            <a:spLocks noGrp="1"/>
          </p:cNvSpPr>
          <p:nvPr>
            <p:ph idx="1"/>
          </p:nvPr>
        </p:nvSpPr>
        <p:spPr/>
        <p:txBody>
          <a:bodyPr/>
          <a:lstStyle/>
          <a:p>
            <a:r>
              <a:rPr lang="en-US" smtClean="0"/>
              <a:t>Lethergy&amp; weakness</a:t>
            </a:r>
          </a:p>
          <a:p>
            <a:r>
              <a:rPr lang="en-US" smtClean="0"/>
              <a:t>Jaundice</a:t>
            </a:r>
          </a:p>
          <a:p>
            <a:r>
              <a:rPr lang="en-US" smtClean="0"/>
              <a:t>Fever due to bacterial infection</a:t>
            </a:r>
          </a:p>
          <a:p>
            <a:r>
              <a:rPr lang="en-US" smtClean="0"/>
              <a:t>CVS- Hyperdynamic circulation involving high cardiac output, large pulse volume, low BP, flushed warm extremities.</a:t>
            </a:r>
          </a:p>
          <a:p>
            <a:r>
              <a:rPr lang="en-US" smtClean="0"/>
              <a:t>Skin changes- spider naevi, palmar erythema, white nails.</a:t>
            </a:r>
          </a:p>
          <a:p>
            <a:r>
              <a:rPr lang="en-US" smtClean="0"/>
              <a:t>Endocrine - hypogonadism,gynaecomastia</a:t>
            </a:r>
          </a:p>
        </p:txBody>
      </p:sp>
    </p:spTree>
    <p:extLst>
      <p:ext uri="{BB962C8B-B14F-4D97-AF65-F5344CB8AC3E}">
        <p14:creationId xmlns:p14="http://schemas.microsoft.com/office/powerpoint/2010/main" xmlns="" val="2604408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Chronic  liver disease</a:t>
            </a:r>
            <a:endParaRPr lang="en-US" dirty="0">
              <a:solidFill>
                <a:schemeClr val="accent1">
                  <a:lumMod val="75000"/>
                </a:schemeClr>
              </a:solidFill>
            </a:endParaRPr>
          </a:p>
        </p:txBody>
      </p:sp>
      <p:sp>
        <p:nvSpPr>
          <p:cNvPr id="25603" name="Content Placeholder 2"/>
          <p:cNvSpPr>
            <a:spLocks noGrp="1"/>
          </p:cNvSpPr>
          <p:nvPr>
            <p:ph idx="1"/>
          </p:nvPr>
        </p:nvSpPr>
        <p:spPr/>
        <p:txBody>
          <a:bodyPr/>
          <a:lstStyle/>
          <a:p>
            <a:r>
              <a:rPr lang="en-US" smtClean="0"/>
              <a:t>Neurological-  hepatic encephalopathy, memory impairment, confusion, altered sleep pattern, slow slurred speech.</a:t>
            </a:r>
          </a:p>
          <a:p>
            <a:r>
              <a:rPr lang="en-US" smtClean="0"/>
              <a:t>Flapping tremor</a:t>
            </a:r>
          </a:p>
          <a:p>
            <a:r>
              <a:rPr lang="en-US" smtClean="0"/>
              <a:t>Ascites in later stages</a:t>
            </a:r>
          </a:p>
          <a:p>
            <a:r>
              <a:rPr lang="en-US" smtClean="0"/>
              <a:t>Protein catabolism – wasting of muscles</a:t>
            </a:r>
          </a:p>
          <a:p>
            <a:r>
              <a:rPr lang="en-US" smtClean="0"/>
              <a:t>Coagulopathy</a:t>
            </a:r>
          </a:p>
          <a:p>
            <a:r>
              <a:rPr lang="en-US" smtClean="0"/>
              <a:t>Portal hypertension</a:t>
            </a:r>
          </a:p>
          <a:p>
            <a:r>
              <a:rPr lang="en-US" smtClean="0"/>
              <a:t>oesophageal varices </a:t>
            </a:r>
          </a:p>
          <a:p>
            <a:r>
              <a:rPr lang="en-US" smtClean="0"/>
              <a:t>splenomegaly</a:t>
            </a:r>
          </a:p>
        </p:txBody>
      </p:sp>
    </p:spTree>
    <p:extLst>
      <p:ext uri="{BB962C8B-B14F-4D97-AF65-F5344CB8AC3E}">
        <p14:creationId xmlns:p14="http://schemas.microsoft.com/office/powerpoint/2010/main" xmlns="" val="1684921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Stigmata of liver disease</a:t>
            </a:r>
            <a:endParaRPr lang="en-US" dirty="0">
              <a:solidFill>
                <a:schemeClr val="accent1">
                  <a:lumMod val="75000"/>
                </a:schemeClr>
              </a:solidFill>
            </a:endParaRPr>
          </a:p>
        </p:txBody>
      </p:sp>
      <p:sp>
        <p:nvSpPr>
          <p:cNvPr id="3" name="Content Placeholder 2"/>
          <p:cNvSpPr>
            <a:spLocks noGrp="1"/>
          </p:cNvSpPr>
          <p:nvPr>
            <p:ph idx="1"/>
          </p:nvPr>
        </p:nvSpPr>
        <p:spPr/>
        <p:txBody>
          <a:bodyPr rtlCol="0">
            <a:normAutofit lnSpcReduction="10000"/>
          </a:bodyPr>
          <a:lstStyle/>
          <a:p>
            <a:pPr fontAlgn="auto">
              <a:lnSpc>
                <a:spcPct val="80000"/>
              </a:lnSpc>
              <a:spcAft>
                <a:spcPts val="0"/>
              </a:spcAft>
              <a:buFont typeface="Arial" pitchFamily="34" charset="0"/>
              <a:buChar char="•"/>
              <a:defRPr/>
            </a:pPr>
            <a:r>
              <a:rPr lang="en-US" sz="2000" dirty="0" smtClean="0"/>
              <a:t>HANDS: </a:t>
            </a:r>
          </a:p>
          <a:p>
            <a:pPr marL="1280160" lvl="3" fontAlgn="auto">
              <a:lnSpc>
                <a:spcPct val="80000"/>
              </a:lnSpc>
              <a:spcAft>
                <a:spcPts val="0"/>
              </a:spcAft>
              <a:buClr>
                <a:schemeClr val="accent4"/>
              </a:buClr>
              <a:buFont typeface="Arial" pitchFamily="34" charset="0"/>
              <a:buChar char="•"/>
              <a:defRPr/>
            </a:pPr>
            <a:r>
              <a:rPr lang="en-US" sz="1800" dirty="0" err="1" smtClean="0"/>
              <a:t>Palmar</a:t>
            </a:r>
            <a:r>
              <a:rPr lang="en-US" sz="1800" dirty="0" smtClean="0"/>
              <a:t> </a:t>
            </a:r>
            <a:r>
              <a:rPr lang="en-US" sz="1800" dirty="0" err="1" smtClean="0"/>
              <a:t>Erythema</a:t>
            </a:r>
            <a:endParaRPr lang="en-US" sz="1800" dirty="0" smtClean="0"/>
          </a:p>
          <a:p>
            <a:pPr marL="1280160" lvl="3" fontAlgn="auto">
              <a:lnSpc>
                <a:spcPct val="80000"/>
              </a:lnSpc>
              <a:spcAft>
                <a:spcPts val="0"/>
              </a:spcAft>
              <a:buClr>
                <a:schemeClr val="accent4"/>
              </a:buClr>
              <a:buFont typeface="Arial" pitchFamily="34" charset="0"/>
              <a:buChar char="•"/>
              <a:defRPr/>
            </a:pPr>
            <a:r>
              <a:rPr lang="en-US" sz="1800" dirty="0" smtClean="0"/>
              <a:t>Clubbing</a:t>
            </a:r>
          </a:p>
          <a:p>
            <a:pPr marL="1280160" lvl="3" fontAlgn="auto">
              <a:lnSpc>
                <a:spcPct val="80000"/>
              </a:lnSpc>
              <a:spcAft>
                <a:spcPts val="0"/>
              </a:spcAft>
              <a:buClr>
                <a:schemeClr val="accent4"/>
              </a:buClr>
              <a:buFont typeface="Arial" pitchFamily="34" charset="0"/>
              <a:buChar char="•"/>
              <a:defRPr/>
            </a:pPr>
            <a:r>
              <a:rPr lang="en-US" sz="1800" dirty="0" err="1" smtClean="0"/>
              <a:t>Dupytrens</a:t>
            </a:r>
            <a:endParaRPr lang="en-US" sz="1800" dirty="0" smtClean="0"/>
          </a:p>
          <a:p>
            <a:pPr marL="1280160" lvl="3" fontAlgn="auto">
              <a:lnSpc>
                <a:spcPct val="80000"/>
              </a:lnSpc>
              <a:spcAft>
                <a:spcPts val="0"/>
              </a:spcAft>
              <a:buClr>
                <a:schemeClr val="accent4"/>
              </a:buClr>
              <a:buFont typeface="Arial" pitchFamily="34" charset="0"/>
              <a:buChar char="•"/>
              <a:defRPr/>
            </a:pPr>
            <a:r>
              <a:rPr lang="en-US" sz="1800" dirty="0" err="1" smtClean="0"/>
              <a:t>Leuconychia</a:t>
            </a:r>
            <a:endParaRPr lang="en-US" sz="1800" dirty="0" smtClean="0"/>
          </a:p>
          <a:p>
            <a:pPr marL="1280160" lvl="3" fontAlgn="auto">
              <a:lnSpc>
                <a:spcPct val="80000"/>
              </a:lnSpc>
              <a:spcAft>
                <a:spcPts val="0"/>
              </a:spcAft>
              <a:buClr>
                <a:schemeClr val="accent4"/>
              </a:buClr>
              <a:buFont typeface="Arial" pitchFamily="34" charset="0"/>
              <a:buChar char="•"/>
              <a:defRPr/>
            </a:pPr>
            <a:r>
              <a:rPr lang="en-US" sz="1800" dirty="0" smtClean="0"/>
              <a:t>FLAPPING TREMOR</a:t>
            </a:r>
          </a:p>
          <a:p>
            <a:pPr fontAlgn="auto">
              <a:lnSpc>
                <a:spcPct val="80000"/>
              </a:lnSpc>
              <a:spcAft>
                <a:spcPts val="0"/>
              </a:spcAft>
              <a:buFont typeface="Arial" pitchFamily="34" charset="0"/>
              <a:buChar char="•"/>
              <a:defRPr/>
            </a:pPr>
            <a:r>
              <a:rPr lang="en-US" sz="1800" dirty="0" smtClean="0"/>
              <a:t>UPPER BODY</a:t>
            </a:r>
          </a:p>
          <a:p>
            <a:pPr marL="1280160" lvl="3" fontAlgn="auto">
              <a:lnSpc>
                <a:spcPct val="80000"/>
              </a:lnSpc>
              <a:spcAft>
                <a:spcPts val="0"/>
              </a:spcAft>
              <a:buClr>
                <a:schemeClr val="accent4"/>
              </a:buClr>
              <a:buFont typeface="Arial" pitchFamily="34" charset="0"/>
              <a:buChar char="•"/>
              <a:defRPr/>
            </a:pPr>
            <a:r>
              <a:rPr lang="en-US" sz="1800" dirty="0" smtClean="0"/>
              <a:t>Jaundice</a:t>
            </a:r>
          </a:p>
          <a:p>
            <a:pPr marL="1280160" lvl="3" fontAlgn="auto">
              <a:lnSpc>
                <a:spcPct val="80000"/>
              </a:lnSpc>
              <a:spcAft>
                <a:spcPts val="0"/>
              </a:spcAft>
              <a:buClr>
                <a:schemeClr val="accent4"/>
              </a:buClr>
              <a:buFont typeface="Arial" pitchFamily="34" charset="0"/>
              <a:buChar char="•"/>
              <a:defRPr/>
            </a:pPr>
            <a:r>
              <a:rPr lang="en-US" sz="1800" dirty="0" smtClean="0"/>
              <a:t>Spider </a:t>
            </a:r>
            <a:r>
              <a:rPr lang="en-US" sz="1800" dirty="0" err="1" smtClean="0"/>
              <a:t>Angiomata</a:t>
            </a:r>
            <a:endParaRPr lang="en-US" sz="1800" dirty="0" smtClean="0"/>
          </a:p>
          <a:p>
            <a:pPr marL="1280160" lvl="3" fontAlgn="auto">
              <a:lnSpc>
                <a:spcPct val="80000"/>
              </a:lnSpc>
              <a:spcAft>
                <a:spcPts val="0"/>
              </a:spcAft>
              <a:buClr>
                <a:schemeClr val="accent4"/>
              </a:buClr>
              <a:buFont typeface="Arial" pitchFamily="34" charset="0"/>
              <a:buChar char="•"/>
              <a:defRPr/>
            </a:pPr>
            <a:r>
              <a:rPr lang="en-US" sz="1800" dirty="0" err="1" smtClean="0"/>
              <a:t>Gynaecomastia</a:t>
            </a:r>
            <a:r>
              <a:rPr lang="en-US" sz="1800" dirty="0" smtClean="0"/>
              <a:t> and scant body hair</a:t>
            </a:r>
          </a:p>
          <a:p>
            <a:pPr marL="1280160" lvl="3" fontAlgn="auto">
              <a:lnSpc>
                <a:spcPct val="80000"/>
              </a:lnSpc>
              <a:spcAft>
                <a:spcPts val="0"/>
              </a:spcAft>
              <a:buClr>
                <a:schemeClr val="accent4"/>
              </a:buClr>
              <a:buFont typeface="Arial" pitchFamily="34" charset="0"/>
              <a:buChar char="•"/>
              <a:defRPr/>
            </a:pPr>
            <a:r>
              <a:rPr lang="en-US" sz="1800" dirty="0" smtClean="0"/>
              <a:t>Scratch marks</a:t>
            </a:r>
          </a:p>
          <a:p>
            <a:pPr fontAlgn="auto">
              <a:lnSpc>
                <a:spcPct val="80000"/>
              </a:lnSpc>
              <a:spcAft>
                <a:spcPts val="0"/>
              </a:spcAft>
              <a:buFont typeface="Arial" pitchFamily="34" charset="0"/>
              <a:buChar char="•"/>
              <a:defRPr/>
            </a:pPr>
            <a:r>
              <a:rPr lang="en-US" sz="1800" dirty="0" smtClean="0"/>
              <a:t>ABDOMEN</a:t>
            </a:r>
          </a:p>
          <a:p>
            <a:pPr marL="1280160" lvl="3" fontAlgn="auto">
              <a:lnSpc>
                <a:spcPct val="80000"/>
              </a:lnSpc>
              <a:spcAft>
                <a:spcPts val="0"/>
              </a:spcAft>
              <a:buClr>
                <a:schemeClr val="accent4"/>
              </a:buClr>
              <a:buFont typeface="Arial" pitchFamily="34" charset="0"/>
              <a:buChar char="•"/>
              <a:defRPr/>
            </a:pPr>
            <a:r>
              <a:rPr lang="en-US" sz="1800" dirty="0" err="1" smtClean="0"/>
              <a:t>Ascites</a:t>
            </a:r>
            <a:r>
              <a:rPr lang="en-US" sz="1800" dirty="0" smtClean="0"/>
              <a:t> </a:t>
            </a:r>
          </a:p>
          <a:p>
            <a:pPr marL="1280160" lvl="3" fontAlgn="auto">
              <a:lnSpc>
                <a:spcPct val="80000"/>
              </a:lnSpc>
              <a:spcAft>
                <a:spcPts val="0"/>
              </a:spcAft>
              <a:buClr>
                <a:schemeClr val="accent4"/>
              </a:buClr>
              <a:buFont typeface="Arial" pitchFamily="34" charset="0"/>
              <a:buChar char="•"/>
              <a:defRPr/>
            </a:pPr>
            <a:r>
              <a:rPr lang="en-US" sz="1800" dirty="0" err="1" smtClean="0"/>
              <a:t>Hepatosplenomegally</a:t>
            </a:r>
            <a:endParaRPr lang="en-US" sz="1800" dirty="0" smtClean="0"/>
          </a:p>
          <a:p>
            <a:pPr marL="1280160" lvl="3" fontAlgn="auto">
              <a:lnSpc>
                <a:spcPct val="80000"/>
              </a:lnSpc>
              <a:spcAft>
                <a:spcPts val="0"/>
              </a:spcAft>
              <a:buClr>
                <a:schemeClr val="accent4"/>
              </a:buClr>
              <a:buFont typeface="Arial" pitchFamily="34" charset="0"/>
              <a:buChar char="•"/>
              <a:defRPr/>
            </a:pPr>
            <a:r>
              <a:rPr lang="en-US" sz="1800" dirty="0" smtClean="0"/>
              <a:t>Caput Medusa</a:t>
            </a:r>
          </a:p>
          <a:p>
            <a:pPr marL="1280160" lvl="3" fontAlgn="auto">
              <a:lnSpc>
                <a:spcPct val="80000"/>
              </a:lnSpc>
              <a:spcAft>
                <a:spcPts val="0"/>
              </a:spcAft>
              <a:buClr>
                <a:schemeClr val="accent4"/>
              </a:buClr>
              <a:buFont typeface="Arial" pitchFamily="34" charset="0"/>
              <a:buChar char="•"/>
              <a:defRPr/>
            </a:pPr>
            <a:r>
              <a:rPr lang="en-US" sz="1800" dirty="0" smtClean="0"/>
              <a:t>Hemorrhoids on PR</a:t>
            </a:r>
          </a:p>
          <a:p>
            <a:pPr marL="1280160" lvl="3" fontAlgn="auto">
              <a:lnSpc>
                <a:spcPct val="80000"/>
              </a:lnSpc>
              <a:spcAft>
                <a:spcPts val="0"/>
              </a:spcAft>
              <a:buClr>
                <a:schemeClr val="accent4"/>
              </a:buClr>
              <a:buFont typeface="Arial" pitchFamily="34" charset="0"/>
              <a:buChar char="•"/>
              <a:defRPr/>
            </a:pPr>
            <a:r>
              <a:rPr lang="en-US" sz="1800" dirty="0" smtClean="0"/>
              <a:t>Small testes</a:t>
            </a:r>
          </a:p>
          <a:p>
            <a:pPr fontAlgn="auto">
              <a:spcAft>
                <a:spcPts val="0"/>
              </a:spcAft>
              <a:buFont typeface="Arial" pitchFamily="34" charset="0"/>
              <a:buChar char="•"/>
              <a:defRPr/>
            </a:pPr>
            <a:endParaRPr lang="en-US" sz="1800" dirty="0"/>
          </a:p>
        </p:txBody>
      </p:sp>
    </p:spTree>
    <p:extLst>
      <p:ext uri="{BB962C8B-B14F-4D97-AF65-F5344CB8AC3E}">
        <p14:creationId xmlns:p14="http://schemas.microsoft.com/office/powerpoint/2010/main" xmlns="" val="1124622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Caput medusa</a:t>
            </a:r>
            <a:endParaRPr lang="en-US" dirty="0">
              <a:solidFill>
                <a:schemeClr val="accent1">
                  <a:lumMod val="75000"/>
                </a:schemeClr>
              </a:solidFill>
            </a:endParaRPr>
          </a:p>
        </p:txBody>
      </p:sp>
      <p:pic>
        <p:nvPicPr>
          <p:cNvPr id="27651" name="Picture 4" descr="Abdomen-Caput-Medusa"/>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96571" y="1100138"/>
            <a:ext cx="4773082" cy="3579812"/>
          </a:xfrm>
          <a:noFill/>
        </p:spPr>
      </p:pic>
    </p:spTree>
    <p:extLst>
      <p:ext uri="{BB962C8B-B14F-4D97-AF65-F5344CB8AC3E}">
        <p14:creationId xmlns:p14="http://schemas.microsoft.com/office/powerpoint/2010/main" xmlns="" val="3399296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Clubbing </a:t>
            </a:r>
            <a:endParaRPr lang="en-US" dirty="0">
              <a:solidFill>
                <a:schemeClr val="accent1">
                  <a:lumMod val="75000"/>
                </a:schemeClr>
              </a:solidFill>
            </a:endParaRPr>
          </a:p>
        </p:txBody>
      </p:sp>
      <p:pic>
        <p:nvPicPr>
          <p:cNvPr id="28675" name="Picture 4" descr="clubbi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2773362" y="1566069"/>
            <a:ext cx="3619500" cy="2647950"/>
          </a:xfrm>
          <a:noFill/>
        </p:spPr>
      </p:pic>
    </p:spTree>
    <p:extLst>
      <p:ext uri="{BB962C8B-B14F-4D97-AF65-F5344CB8AC3E}">
        <p14:creationId xmlns:p14="http://schemas.microsoft.com/office/powerpoint/2010/main" xmlns="" val="1666402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err="1" smtClean="0">
                <a:solidFill>
                  <a:schemeClr val="accent1">
                    <a:lumMod val="75000"/>
                  </a:schemeClr>
                </a:solidFill>
              </a:rPr>
              <a:t>gynaecomastia</a:t>
            </a:r>
            <a:endParaRPr lang="en-US" dirty="0">
              <a:solidFill>
                <a:schemeClr val="accent1">
                  <a:lumMod val="75000"/>
                </a:schemeClr>
              </a:solidFill>
            </a:endParaRPr>
          </a:p>
        </p:txBody>
      </p:sp>
      <p:pic>
        <p:nvPicPr>
          <p:cNvPr id="29699" name="Picture 4" descr="liver-gynecomastia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1365304" y="1100138"/>
            <a:ext cx="6435617" cy="3579812"/>
          </a:xfrm>
          <a:noFill/>
        </p:spPr>
      </p:pic>
    </p:spTree>
    <p:extLst>
      <p:ext uri="{BB962C8B-B14F-4D97-AF65-F5344CB8AC3E}">
        <p14:creationId xmlns:p14="http://schemas.microsoft.com/office/powerpoint/2010/main" xmlns="" val="3276868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Jaundice </a:t>
            </a:r>
            <a:endParaRPr lang="en-US" dirty="0">
              <a:solidFill>
                <a:schemeClr val="accent1">
                  <a:lumMod val="75000"/>
                </a:schemeClr>
              </a:solidFill>
            </a:endParaRPr>
          </a:p>
        </p:txBody>
      </p:sp>
      <p:pic>
        <p:nvPicPr>
          <p:cNvPr id="30723" name="Picture 4" descr="jaundice"/>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4475047" y="2817307"/>
            <a:ext cx="216131" cy="145473"/>
          </a:xfrm>
          <a:noFill/>
        </p:spPr>
      </p:pic>
    </p:spTree>
    <p:extLst>
      <p:ext uri="{BB962C8B-B14F-4D97-AF65-F5344CB8AC3E}">
        <p14:creationId xmlns:p14="http://schemas.microsoft.com/office/powerpoint/2010/main" xmlns="" val="290401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sz="half" idx="1"/>
          </p:nvPr>
        </p:nvSpPr>
        <p:spPr/>
        <p:txBody>
          <a:bodyPr>
            <a:normAutofit fontScale="92500" lnSpcReduction="10000"/>
          </a:bodyPr>
          <a:lstStyle/>
          <a:p>
            <a:r>
              <a:rPr lang="en-US" smtClean="0"/>
              <a:t>Four lobes</a:t>
            </a:r>
          </a:p>
          <a:p>
            <a:r>
              <a:rPr lang="en-US" smtClean="0"/>
              <a:t>Right, left, quadrate, caudate lobes</a:t>
            </a:r>
          </a:p>
          <a:p>
            <a:endParaRPr lang="en-US" smtClean="0"/>
          </a:p>
        </p:txBody>
      </p:sp>
      <p:sp>
        <p:nvSpPr>
          <p:cNvPr id="4100" name="Content Placeholder 3"/>
          <p:cNvSpPr>
            <a:spLocks noGrp="1"/>
          </p:cNvSpPr>
          <p:nvPr>
            <p:ph sz="half" idx="2"/>
          </p:nvPr>
        </p:nvSpPr>
        <p:spPr/>
        <p:txBody>
          <a:bodyPr>
            <a:normAutofit fontScale="92500" lnSpcReduction="10000"/>
          </a:bodyPr>
          <a:lstStyle/>
          <a:p>
            <a:r>
              <a:rPr lang="en-US" smtClean="0"/>
              <a:t>Supporting structures</a:t>
            </a:r>
          </a:p>
          <a:p>
            <a:r>
              <a:rPr lang="en-US" smtClean="0"/>
              <a:t>Right &amp; left triangular ligament &amp; falciform ligament.</a:t>
            </a:r>
          </a:p>
          <a:p>
            <a:r>
              <a:rPr lang="en-US" smtClean="0"/>
              <a:t> blood supply- portal vein (80%) &amp; hepatic artery(20%)</a:t>
            </a:r>
          </a:p>
        </p:txBody>
      </p:sp>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Anatomy </a:t>
            </a:r>
            <a:endParaRPr lang="en-US" dirty="0">
              <a:solidFill>
                <a:schemeClr val="accent1">
                  <a:lumMod val="75000"/>
                </a:schemeClr>
              </a:solidFill>
            </a:endParaRPr>
          </a:p>
        </p:txBody>
      </p:sp>
    </p:spTree>
    <p:extLst>
      <p:ext uri="{BB962C8B-B14F-4D97-AF65-F5344CB8AC3E}">
        <p14:creationId xmlns:p14="http://schemas.microsoft.com/office/powerpoint/2010/main" xmlns="" val="3988689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Spider </a:t>
            </a:r>
            <a:r>
              <a:rPr lang="en-US" dirty="0" err="1" smtClean="0">
                <a:solidFill>
                  <a:schemeClr val="accent1">
                    <a:lumMod val="75000"/>
                  </a:schemeClr>
                </a:solidFill>
              </a:rPr>
              <a:t>naevi</a:t>
            </a:r>
            <a:endParaRPr lang="en-US" dirty="0">
              <a:solidFill>
                <a:schemeClr val="accent1">
                  <a:lumMod val="75000"/>
                </a:schemeClr>
              </a:solidFill>
            </a:endParaRPr>
          </a:p>
        </p:txBody>
      </p:sp>
      <p:pic>
        <p:nvPicPr>
          <p:cNvPr id="31747" name="Picture 4" descr="Spid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66800" y="1828800"/>
            <a:ext cx="6629400" cy="4038600"/>
          </a:xfrm>
          <a:noFill/>
        </p:spPr>
      </p:pic>
    </p:spTree>
    <p:extLst>
      <p:ext uri="{BB962C8B-B14F-4D97-AF65-F5344CB8AC3E}">
        <p14:creationId xmlns:p14="http://schemas.microsoft.com/office/powerpoint/2010/main" xmlns="" val="3227490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Liver trauma</a:t>
            </a:r>
            <a:endParaRPr lang="en-US" dirty="0">
              <a:solidFill>
                <a:schemeClr val="accent1">
                  <a:lumMod val="75000"/>
                </a:schemeClr>
              </a:solidFill>
            </a:endParaRPr>
          </a:p>
        </p:txBody>
      </p:sp>
      <p:sp>
        <p:nvSpPr>
          <p:cNvPr id="32771" name="Content Placeholder 2"/>
          <p:cNvSpPr>
            <a:spLocks noGrp="1"/>
          </p:cNvSpPr>
          <p:nvPr>
            <p:ph idx="1"/>
          </p:nvPr>
        </p:nvSpPr>
        <p:spPr>
          <a:xfrm>
            <a:off x="457200" y="1447800"/>
            <a:ext cx="8229600" cy="4686300"/>
          </a:xfrm>
        </p:spPr>
        <p:txBody>
          <a:bodyPr/>
          <a:lstStyle/>
          <a:p>
            <a:r>
              <a:rPr lang="en-US" smtClean="0"/>
              <a:t>Second most common injured organ in abdominal trauma</a:t>
            </a:r>
          </a:p>
          <a:p>
            <a:r>
              <a:rPr lang="en-US" smtClean="0"/>
              <a:t> cause-Blunt injuries &amp; penetrating injuries</a:t>
            </a:r>
          </a:p>
          <a:p>
            <a:r>
              <a:rPr lang="en-US" smtClean="0"/>
              <a:t>Diagnosis -  major blood loss</a:t>
            </a:r>
          </a:p>
          <a:p>
            <a:r>
              <a:rPr lang="en-US" smtClean="0"/>
              <a:t>Note associated injuries</a:t>
            </a:r>
          </a:p>
          <a:p>
            <a:r>
              <a:rPr lang="en-US" smtClean="0"/>
              <a:t>CT Scan of chest</a:t>
            </a:r>
          </a:p>
          <a:p>
            <a:r>
              <a:rPr lang="en-US" smtClean="0"/>
              <a:t>Laparoscopy </a:t>
            </a:r>
          </a:p>
          <a:p>
            <a:endParaRPr lang="en-US" smtClean="0"/>
          </a:p>
        </p:txBody>
      </p:sp>
    </p:spTree>
    <p:extLst>
      <p:ext uri="{BB962C8B-B14F-4D97-AF65-F5344CB8AC3E}">
        <p14:creationId xmlns:p14="http://schemas.microsoft.com/office/powerpoint/2010/main" xmlns="" val="2098345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Liver trauma-Management </a:t>
            </a:r>
            <a:br>
              <a:rPr lang="en-US" dirty="0" smtClean="0">
                <a:solidFill>
                  <a:schemeClr val="accent1">
                    <a:lumMod val="75000"/>
                  </a:schemeClr>
                </a:solidFill>
              </a:rPr>
            </a:br>
            <a:endParaRPr lang="en-US" dirty="0">
              <a:solidFill>
                <a:schemeClr val="accent1">
                  <a:lumMod val="75000"/>
                </a:schemeClr>
              </a:solidFill>
            </a:endParaRPr>
          </a:p>
        </p:txBody>
      </p:sp>
      <p:sp>
        <p:nvSpPr>
          <p:cNvPr id="3" name="Content Placeholder 2"/>
          <p:cNvSpPr>
            <a:spLocks noGrp="1"/>
          </p:cNvSpPr>
          <p:nvPr>
            <p:ph idx="1"/>
          </p:nvPr>
        </p:nvSpPr>
        <p:spPr>
          <a:xfrm>
            <a:off x="457200" y="1066800"/>
            <a:ext cx="8229600" cy="5067300"/>
          </a:xfrm>
        </p:spPr>
        <p:txBody>
          <a:bodyPr rtlCol="0">
            <a:normAutofit/>
          </a:bodyPr>
          <a:lstStyle/>
          <a:p>
            <a:pPr fontAlgn="auto">
              <a:spcAft>
                <a:spcPts val="0"/>
              </a:spcAft>
              <a:buFont typeface="Arial" pitchFamily="34" charset="0"/>
              <a:buChar char="•"/>
              <a:defRPr/>
            </a:pPr>
            <a:r>
              <a:rPr lang="en-US" dirty="0" smtClean="0"/>
              <a:t>Remember associated injuries</a:t>
            </a:r>
          </a:p>
          <a:p>
            <a:pPr fontAlgn="auto">
              <a:spcAft>
                <a:spcPts val="0"/>
              </a:spcAft>
              <a:buFont typeface="Arial" pitchFamily="34" charset="0"/>
              <a:buChar char="•"/>
              <a:defRPr/>
            </a:pPr>
            <a:r>
              <a:rPr lang="en-US" dirty="0" smtClean="0"/>
              <a:t>Risk groups- stabbing/ gun shot injuries</a:t>
            </a:r>
          </a:p>
          <a:p>
            <a:pPr algn="r" fontAlgn="auto">
              <a:spcAft>
                <a:spcPts val="0"/>
              </a:spcAft>
              <a:buFont typeface="Wingdings" pitchFamily="2" charset="2"/>
              <a:buNone/>
              <a:defRPr/>
            </a:pPr>
            <a:r>
              <a:rPr lang="en-US" dirty="0" smtClean="0"/>
              <a:t>Lower chest / upper abdominal injuries, </a:t>
            </a:r>
          </a:p>
          <a:p>
            <a:pPr algn="r" fontAlgn="auto">
              <a:spcAft>
                <a:spcPts val="0"/>
              </a:spcAft>
              <a:buFont typeface="Wingdings" pitchFamily="2" charset="2"/>
              <a:buNone/>
              <a:defRPr/>
            </a:pPr>
            <a:r>
              <a:rPr lang="en-US" dirty="0" smtClean="0"/>
              <a:t>crush injuries with multiple rib fractures </a:t>
            </a:r>
          </a:p>
          <a:p>
            <a:pPr algn="r" fontAlgn="auto">
              <a:spcAft>
                <a:spcPts val="0"/>
              </a:spcAft>
              <a:buFont typeface="Arial" pitchFamily="34" charset="0"/>
              <a:buChar char="•"/>
              <a:defRPr/>
            </a:pPr>
            <a:r>
              <a:rPr lang="en-US" dirty="0" smtClean="0"/>
              <a:t>Resuscitate airway, breathing&amp; circulation </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 Assessment of injury by spiral CT with contrast</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Tt.</a:t>
            </a:r>
            <a:r>
              <a:rPr lang="en-US" dirty="0" smtClean="0">
                <a:effectLst>
                  <a:outerShdw blurRad="38100" dist="38100" dir="2700000" algn="tl">
                    <a:srgbClr val="000000">
                      <a:alpha val="43137"/>
                    </a:srgbClr>
                  </a:outerShdw>
                </a:effectLst>
              </a:rPr>
              <a:t>- correct </a:t>
            </a:r>
            <a:r>
              <a:rPr lang="en-US" dirty="0" err="1" smtClean="0">
                <a:effectLst>
                  <a:outerShdw blurRad="38100" dist="38100" dir="2700000" algn="tl">
                    <a:srgbClr val="000000">
                      <a:alpha val="43137"/>
                    </a:srgbClr>
                  </a:outerShdw>
                </a:effectLst>
              </a:rPr>
              <a:t>Coagulopathy</a:t>
            </a:r>
            <a:r>
              <a:rPr lang="en-US" dirty="0" smtClean="0">
                <a:effectLst>
                  <a:outerShdw blurRad="38100" dist="38100" dir="2700000" algn="tl">
                    <a:srgbClr val="000000">
                      <a:alpha val="43137"/>
                    </a:srgbClr>
                  </a:outerShdw>
                </a:effectLst>
              </a:rPr>
              <a:t>,</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   Suture lacerations</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   </a:t>
            </a:r>
            <a:r>
              <a:rPr lang="en-US" dirty="0" err="1" smtClean="0">
                <a:effectLst>
                  <a:outerShdw blurRad="38100" dist="38100" dir="2700000" algn="tl">
                    <a:srgbClr val="000000">
                      <a:alpha val="43137"/>
                    </a:srgbClr>
                  </a:outerShdw>
                </a:effectLst>
              </a:rPr>
              <a:t>resect</a:t>
            </a:r>
            <a:r>
              <a:rPr lang="en-US" dirty="0" smtClean="0">
                <a:effectLst>
                  <a:outerShdw blurRad="38100" dist="38100" dir="2700000" algn="tl">
                    <a:srgbClr val="000000">
                      <a:alpha val="43137"/>
                    </a:srgbClr>
                  </a:outerShdw>
                </a:effectLst>
              </a:rPr>
              <a:t> major vascular injury</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   packing in diffuse </a:t>
            </a:r>
            <a:r>
              <a:rPr lang="en-US" dirty="0" err="1" smtClean="0">
                <a:effectLst>
                  <a:outerShdw blurRad="38100" dist="38100" dir="2700000" algn="tl">
                    <a:srgbClr val="000000">
                      <a:alpha val="43137"/>
                    </a:srgbClr>
                  </a:outerShdw>
                </a:effectLst>
              </a:rPr>
              <a:t>parenchymal</a:t>
            </a:r>
            <a:r>
              <a:rPr lang="en-US" dirty="0" smtClean="0">
                <a:effectLst>
                  <a:outerShdw blurRad="38100" dist="38100" dir="2700000" algn="tl">
                    <a:srgbClr val="000000">
                      <a:alpha val="43137"/>
                    </a:srgbClr>
                  </a:outerShdw>
                </a:effectLst>
              </a:rPr>
              <a:t> injury</a:t>
            </a:r>
          </a:p>
          <a:p>
            <a:pPr fontAlgn="auto">
              <a:spcAft>
                <a:spcPts val="0"/>
              </a:spcAft>
              <a:buFont typeface="Arial" pitchFamily="34" charset="0"/>
              <a:buChar char="•"/>
              <a:defRPr/>
            </a:pPr>
            <a:r>
              <a:rPr lang="en-US" dirty="0" smtClean="0">
                <a:effectLst>
                  <a:outerShdw blurRad="38100" dist="38100" dir="2700000" algn="tl">
                    <a:srgbClr val="000000">
                      <a:alpha val="43137"/>
                    </a:srgbClr>
                  </a:outerShdw>
                </a:effectLst>
              </a:rPr>
              <a:t>      </a:t>
            </a:r>
          </a:p>
          <a:p>
            <a:pPr fontAlgn="auto">
              <a:spcAft>
                <a:spcPts val="0"/>
              </a:spcAft>
              <a:buFont typeface="Wingdings" pitchFamily="2" charset="2"/>
              <a:buNone/>
              <a:defRPr/>
            </a:pPr>
            <a:endParaRPr lang="en-US" dirty="0" smtClean="0">
              <a:effectLst>
                <a:outerShdw blurRad="38100" dist="38100" dir="2700000" algn="tl">
                  <a:srgbClr val="000000">
                    <a:alpha val="43137"/>
                  </a:srgbClr>
                </a:outerShdw>
              </a:effectLst>
            </a:endParaRPr>
          </a:p>
          <a:p>
            <a:pPr algn="r" fontAlgn="auto">
              <a:spcAft>
                <a:spcPts val="0"/>
              </a:spcAft>
              <a:buFont typeface="Wingdings" pitchFamily="2" charset="2"/>
              <a:buNone/>
              <a:defRPr/>
            </a:pPr>
            <a:endParaRPr lang="en-US" dirty="0" smtClean="0"/>
          </a:p>
        </p:txBody>
      </p:sp>
    </p:spTree>
    <p:extLst>
      <p:ext uri="{BB962C8B-B14F-4D97-AF65-F5344CB8AC3E}">
        <p14:creationId xmlns:p14="http://schemas.microsoft.com/office/powerpoint/2010/main" xmlns="" val="9534937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Liver trauma- complications </a:t>
            </a:r>
            <a:endParaRPr lang="en-US" dirty="0">
              <a:solidFill>
                <a:schemeClr val="accent1">
                  <a:lumMod val="75000"/>
                </a:schemeClr>
              </a:solidFill>
            </a:endParaRPr>
          </a:p>
        </p:txBody>
      </p:sp>
      <p:sp>
        <p:nvSpPr>
          <p:cNvPr id="34819" name="Content Placeholder 2"/>
          <p:cNvSpPr>
            <a:spLocks noGrp="1"/>
          </p:cNvSpPr>
          <p:nvPr>
            <p:ph idx="1"/>
          </p:nvPr>
        </p:nvSpPr>
        <p:spPr/>
        <p:txBody>
          <a:bodyPr/>
          <a:lstStyle/>
          <a:p>
            <a:r>
              <a:rPr lang="en-US" smtClean="0"/>
              <a:t>Intrahepatic hematoma</a:t>
            </a:r>
          </a:p>
          <a:p>
            <a:r>
              <a:rPr lang="en-US" smtClean="0"/>
              <a:t>Liver abscess</a:t>
            </a:r>
          </a:p>
          <a:p>
            <a:r>
              <a:rPr lang="en-US" smtClean="0"/>
              <a:t>Bile collection</a:t>
            </a:r>
          </a:p>
          <a:p>
            <a:r>
              <a:rPr lang="en-US" smtClean="0"/>
              <a:t>Biliary fistula</a:t>
            </a:r>
          </a:p>
          <a:p>
            <a:r>
              <a:rPr lang="en-US" smtClean="0"/>
              <a:t>Hepatic aneurysm</a:t>
            </a:r>
          </a:p>
          <a:p>
            <a:r>
              <a:rPr lang="en-US" smtClean="0"/>
              <a:t>Arterio venous fistula</a:t>
            </a:r>
          </a:p>
          <a:p>
            <a:r>
              <a:rPr lang="en-US" smtClean="0"/>
              <a:t>Arterio biliary fistula</a:t>
            </a:r>
          </a:p>
          <a:p>
            <a:r>
              <a:rPr lang="en-US" smtClean="0"/>
              <a:t>Liver failure</a:t>
            </a:r>
          </a:p>
          <a:p>
            <a:r>
              <a:rPr lang="en-US" smtClean="0"/>
              <a:t>Bile duct stricture</a:t>
            </a:r>
          </a:p>
        </p:txBody>
      </p:sp>
    </p:spTree>
    <p:extLst>
      <p:ext uri="{BB962C8B-B14F-4D97-AF65-F5344CB8AC3E}">
        <p14:creationId xmlns:p14="http://schemas.microsoft.com/office/powerpoint/2010/main" xmlns="" val="1064025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a:bodyPr>
          <a:lstStyle/>
          <a:p>
            <a:pPr fontAlgn="auto">
              <a:spcAft>
                <a:spcPts val="0"/>
              </a:spcAft>
              <a:defRPr/>
            </a:pPr>
            <a:r>
              <a:rPr lang="en-US" dirty="0" smtClean="0">
                <a:solidFill>
                  <a:schemeClr val="accent1">
                    <a:lumMod val="75000"/>
                  </a:schemeClr>
                </a:solidFill>
              </a:rPr>
              <a:t>Portal hypertension </a:t>
            </a:r>
            <a:endParaRPr lang="en-US" dirty="0">
              <a:solidFill>
                <a:schemeClr val="accent1">
                  <a:lumMod val="75000"/>
                </a:schemeClr>
              </a:solidFill>
            </a:endParaRPr>
          </a:p>
        </p:txBody>
      </p:sp>
      <p:sp>
        <p:nvSpPr>
          <p:cNvPr id="35843" name="Content Placeholder 2"/>
          <p:cNvSpPr>
            <a:spLocks noGrp="1"/>
          </p:cNvSpPr>
          <p:nvPr>
            <p:ph idx="1"/>
          </p:nvPr>
        </p:nvSpPr>
        <p:spPr>
          <a:xfrm>
            <a:off x="457200" y="914400"/>
            <a:ext cx="8229600" cy="6324600"/>
          </a:xfrm>
        </p:spPr>
        <p:txBody>
          <a:bodyPr/>
          <a:lstStyle/>
          <a:p>
            <a:r>
              <a:rPr lang="en-US" smtClean="0"/>
              <a:t>Portal vein arises from joining the S.V &amp; S.M.V behind the neck of pancreas</a:t>
            </a:r>
          </a:p>
          <a:p>
            <a:r>
              <a:rPr lang="en-US" smtClean="0"/>
              <a:t>It is 5-8cm in length in the extra hepatic course&amp; divides right &amp; left branches</a:t>
            </a:r>
          </a:p>
          <a:p>
            <a:r>
              <a:rPr lang="en-US" smtClean="0"/>
              <a:t>It causes80% of blood supply to liver</a:t>
            </a:r>
          </a:p>
          <a:p>
            <a:r>
              <a:rPr lang="en-US" smtClean="0"/>
              <a:t>Normal portal pressure is 5-10mmof Hg </a:t>
            </a:r>
          </a:p>
          <a:p>
            <a:r>
              <a:rPr lang="en-US" smtClean="0"/>
              <a:t>When it is elevated to 15 mm  or more is PH</a:t>
            </a:r>
          </a:p>
          <a:p>
            <a:r>
              <a:rPr lang="en-US" smtClean="0"/>
              <a:t>Detected by  trans hepatic portography, liver angiography, umbilical vein catheterisation</a:t>
            </a:r>
          </a:p>
        </p:txBody>
      </p:sp>
    </p:spTree>
    <p:extLst>
      <p:ext uri="{BB962C8B-B14F-4D97-AF65-F5344CB8AC3E}">
        <p14:creationId xmlns:p14="http://schemas.microsoft.com/office/powerpoint/2010/main" xmlns="" val="9475166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Portal hypertension - </a:t>
            </a:r>
            <a:r>
              <a:rPr lang="en-US" dirty="0" err="1" smtClean="0">
                <a:solidFill>
                  <a:schemeClr val="accent1">
                    <a:lumMod val="75000"/>
                  </a:schemeClr>
                </a:solidFill>
              </a:rPr>
              <a:t>aetiology</a:t>
            </a:r>
            <a:endParaRPr lang="en-US" dirty="0">
              <a:solidFill>
                <a:schemeClr val="accent1">
                  <a:lumMod val="75000"/>
                </a:schemeClr>
              </a:solidFill>
            </a:endParaRPr>
          </a:p>
        </p:txBody>
      </p:sp>
      <p:sp>
        <p:nvSpPr>
          <p:cNvPr id="36867" name="Content Placeholder 2"/>
          <p:cNvSpPr>
            <a:spLocks noGrp="1"/>
          </p:cNvSpPr>
          <p:nvPr>
            <p:ph idx="1"/>
          </p:nvPr>
        </p:nvSpPr>
        <p:spPr>
          <a:xfrm>
            <a:off x="381000" y="1600200"/>
            <a:ext cx="8229600" cy="4533900"/>
          </a:xfrm>
        </p:spPr>
        <p:txBody>
          <a:bodyPr/>
          <a:lstStyle/>
          <a:p>
            <a:r>
              <a:rPr lang="en-US" smtClean="0"/>
              <a:t>Due to an obstruction  which can be </a:t>
            </a:r>
          </a:p>
          <a:p>
            <a:pPr>
              <a:buFont typeface="Wingdings" pitchFamily="2" charset="2"/>
              <a:buNone/>
            </a:pPr>
            <a:r>
              <a:rPr lang="en-US" smtClean="0"/>
              <a:t>Prehepatic, intrahepatic &amp; post hepatic </a:t>
            </a:r>
          </a:p>
          <a:p>
            <a:pPr>
              <a:buFont typeface="Wingdings" pitchFamily="2" charset="2"/>
              <a:buNone/>
            </a:pPr>
            <a:r>
              <a:rPr lang="en-US" b="1" u="sng" smtClean="0"/>
              <a:t>Prehepati</a:t>
            </a:r>
            <a:r>
              <a:rPr lang="en-US" u="sng" smtClean="0"/>
              <a:t>c </a:t>
            </a:r>
            <a:r>
              <a:rPr lang="en-US" smtClean="0"/>
              <a:t>– </a:t>
            </a:r>
          </a:p>
          <a:p>
            <a:r>
              <a:rPr lang="en-US" smtClean="0"/>
              <a:t> congenital absence / abnormality in PV</a:t>
            </a:r>
          </a:p>
          <a:p>
            <a:r>
              <a:rPr lang="en-US" smtClean="0"/>
              <a:t>Thrombosis of the PV</a:t>
            </a:r>
          </a:p>
          <a:p>
            <a:r>
              <a:rPr lang="en-US" smtClean="0"/>
              <a:t>Obstruction of PV due to ch. Pancreatitis, Ca pancreas</a:t>
            </a:r>
          </a:p>
          <a:p>
            <a:r>
              <a:rPr lang="en-US" smtClean="0"/>
              <a:t>Isolated splenic vein thrombosis in alcoholic pancreatitis</a:t>
            </a:r>
          </a:p>
          <a:p>
            <a:endParaRPr lang="en-US" smtClean="0"/>
          </a:p>
          <a:p>
            <a:endParaRPr lang="en-US" smtClean="0"/>
          </a:p>
          <a:p>
            <a:endParaRPr lang="en-US" smtClean="0"/>
          </a:p>
        </p:txBody>
      </p:sp>
    </p:spTree>
    <p:extLst>
      <p:ext uri="{BB962C8B-B14F-4D97-AF65-F5344CB8AC3E}">
        <p14:creationId xmlns:p14="http://schemas.microsoft.com/office/powerpoint/2010/main" xmlns="" val="511649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Portal hypertension - </a:t>
            </a:r>
            <a:r>
              <a:rPr lang="en-US" dirty="0" err="1" smtClean="0">
                <a:solidFill>
                  <a:schemeClr val="accent1">
                    <a:lumMod val="75000"/>
                  </a:schemeClr>
                </a:solidFill>
              </a:rPr>
              <a:t>Aetiology</a:t>
            </a:r>
            <a:endParaRPr lang="en-US" dirty="0">
              <a:solidFill>
                <a:schemeClr val="accent1">
                  <a:lumMod val="75000"/>
                </a:schemeClr>
              </a:solidFill>
            </a:endParaRPr>
          </a:p>
        </p:txBody>
      </p:sp>
      <p:sp>
        <p:nvSpPr>
          <p:cNvPr id="37891" name="Content Placeholder 2"/>
          <p:cNvSpPr>
            <a:spLocks noGrp="1"/>
          </p:cNvSpPr>
          <p:nvPr>
            <p:ph idx="1"/>
          </p:nvPr>
        </p:nvSpPr>
        <p:spPr/>
        <p:txBody>
          <a:bodyPr/>
          <a:lstStyle/>
          <a:p>
            <a:r>
              <a:rPr lang="en-US" b="1" smtClean="0"/>
              <a:t>Intrahepatic -  </a:t>
            </a:r>
          </a:p>
        </p:txBody>
      </p:sp>
    </p:spTree>
    <p:extLst>
      <p:ext uri="{BB962C8B-B14F-4D97-AF65-F5344CB8AC3E}">
        <p14:creationId xmlns:p14="http://schemas.microsoft.com/office/powerpoint/2010/main" xmlns="" val="3662145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VIRAL HEPATITIS	</a:t>
            </a:r>
          </a:p>
        </p:txBody>
      </p:sp>
      <p:sp>
        <p:nvSpPr>
          <p:cNvPr id="38915" name="Rectangle 3"/>
          <p:cNvSpPr>
            <a:spLocks noGrp="1" noChangeArrowheads="1"/>
          </p:cNvSpPr>
          <p:nvPr>
            <p:ph idx="1"/>
          </p:nvPr>
        </p:nvSpPr>
        <p:spPr/>
        <p:txBody>
          <a:bodyPr/>
          <a:lstStyle/>
          <a:p>
            <a:r>
              <a:rPr lang="en-US" smtClean="0"/>
              <a:t> acute infection has IgM antibodies and chronic has IgG</a:t>
            </a:r>
          </a:p>
        </p:txBody>
      </p:sp>
    </p:spTree>
    <p:extLst>
      <p:ext uri="{BB962C8B-B14F-4D97-AF65-F5344CB8AC3E}">
        <p14:creationId xmlns:p14="http://schemas.microsoft.com/office/powerpoint/2010/main" xmlns="" val="1870231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04800" y="228600"/>
            <a:ext cx="8637588" cy="762000"/>
          </a:xfrm>
        </p:spPr>
        <p:txBody>
          <a:bodyPr rtlCol="0">
            <a:normAutofit/>
          </a:bodyPr>
          <a:lstStyle/>
          <a:p>
            <a:pPr fontAlgn="auto">
              <a:spcAft>
                <a:spcPts val="0"/>
              </a:spcAft>
              <a:defRPr/>
            </a:pPr>
            <a:r>
              <a:rPr lang="en-US" smtClean="0">
                <a:solidFill>
                  <a:schemeClr val="accent1">
                    <a:lumMod val="75000"/>
                  </a:schemeClr>
                </a:solidFill>
              </a:rPr>
              <a:t>Viral Hepatitis</a:t>
            </a:r>
          </a:p>
        </p:txBody>
      </p:sp>
      <p:sp>
        <p:nvSpPr>
          <p:cNvPr id="186371" name="Rectangle 3"/>
          <p:cNvSpPr>
            <a:spLocks noChangeArrowheads="1"/>
          </p:cNvSpPr>
          <p:nvPr/>
        </p:nvSpPr>
        <p:spPr bwMode="auto">
          <a:xfrm>
            <a:off x="7289800" y="5969000"/>
            <a:ext cx="1320800" cy="558800"/>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None</a:t>
            </a:r>
          </a:p>
        </p:txBody>
      </p:sp>
      <p:sp>
        <p:nvSpPr>
          <p:cNvPr id="186372" name="Rectangle 4"/>
          <p:cNvSpPr>
            <a:spLocks noChangeArrowheads="1"/>
          </p:cNvSpPr>
          <p:nvPr/>
        </p:nvSpPr>
        <p:spPr bwMode="auto">
          <a:xfrm>
            <a:off x="5969000" y="5969000"/>
            <a:ext cx="1320800" cy="558800"/>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Interferon </a:t>
            </a:r>
            <a:r>
              <a:rPr lang="en-US" sz="1600" b="1" u="sng">
                <a:solidFill>
                  <a:srgbClr val="FFFF00"/>
                </a:solidFill>
                <a:effectLst>
                  <a:outerShdw blurRad="38100" dist="38100" dir="2700000" algn="tl">
                    <a:srgbClr val="FFFFFF"/>
                  </a:outerShdw>
                </a:effectLst>
              </a:rPr>
              <a:t>+</a:t>
            </a:r>
          </a:p>
        </p:txBody>
      </p:sp>
      <p:sp>
        <p:nvSpPr>
          <p:cNvPr id="186373" name="Rectangle 5"/>
          <p:cNvSpPr>
            <a:spLocks noChangeArrowheads="1"/>
          </p:cNvSpPr>
          <p:nvPr/>
        </p:nvSpPr>
        <p:spPr bwMode="auto">
          <a:xfrm>
            <a:off x="4648200" y="5969000"/>
            <a:ext cx="1320800" cy="558800"/>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Interferon</a:t>
            </a: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Ribavirin</a:t>
            </a:r>
          </a:p>
        </p:txBody>
      </p:sp>
      <p:sp>
        <p:nvSpPr>
          <p:cNvPr id="186374" name="Rectangle 6"/>
          <p:cNvSpPr>
            <a:spLocks noChangeArrowheads="1"/>
          </p:cNvSpPr>
          <p:nvPr/>
        </p:nvSpPr>
        <p:spPr bwMode="auto">
          <a:xfrm>
            <a:off x="3327400" y="5969000"/>
            <a:ext cx="1320800" cy="558800"/>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IFN</a:t>
            </a: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Lamivudine</a:t>
            </a:r>
          </a:p>
        </p:txBody>
      </p:sp>
      <p:sp>
        <p:nvSpPr>
          <p:cNvPr id="186375" name="Rectangle 7"/>
          <p:cNvSpPr>
            <a:spLocks noChangeArrowheads="1"/>
          </p:cNvSpPr>
          <p:nvPr/>
        </p:nvSpPr>
        <p:spPr bwMode="auto">
          <a:xfrm>
            <a:off x="2006600" y="5969000"/>
            <a:ext cx="1320800" cy="558800"/>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 NONE</a:t>
            </a:r>
          </a:p>
        </p:txBody>
      </p:sp>
      <p:sp>
        <p:nvSpPr>
          <p:cNvPr id="186376" name="Rectangle 8"/>
          <p:cNvSpPr>
            <a:spLocks noChangeArrowheads="1"/>
          </p:cNvSpPr>
          <p:nvPr/>
        </p:nvSpPr>
        <p:spPr bwMode="auto">
          <a:xfrm>
            <a:off x="533400" y="5969000"/>
            <a:ext cx="1473200" cy="558800"/>
          </a:xfrm>
          <a:prstGeom prst="rect">
            <a:avLst/>
          </a:prstGeom>
          <a:solidFill>
            <a:schemeClr val="tx2"/>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0000"/>
                </a:solidFill>
                <a:effectLst>
                  <a:outerShdw blurRad="38100" dist="38100" dir="2700000" algn="tl">
                    <a:srgbClr val="000000"/>
                  </a:outerShdw>
                </a:effectLst>
              </a:rPr>
              <a:t>Therapy</a:t>
            </a:r>
            <a:endParaRPr lang="en-US" sz="1400">
              <a:solidFill>
                <a:srgbClr val="FFFF00"/>
              </a:solidFill>
              <a:effectLst>
                <a:outerShdw blurRad="38100" dist="38100" dir="2700000" algn="tl">
                  <a:srgbClr val="000000"/>
                </a:outerShdw>
              </a:effectLst>
            </a:endParaRPr>
          </a:p>
        </p:txBody>
      </p:sp>
      <p:sp>
        <p:nvSpPr>
          <p:cNvPr id="186377" name="Rectangle 9"/>
          <p:cNvSpPr>
            <a:spLocks noChangeArrowheads="1"/>
          </p:cNvSpPr>
          <p:nvPr/>
        </p:nvSpPr>
        <p:spPr bwMode="auto">
          <a:xfrm>
            <a:off x="7289800" y="5294313"/>
            <a:ext cx="1320800" cy="67468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NONE</a:t>
            </a:r>
          </a:p>
        </p:txBody>
      </p:sp>
      <p:sp>
        <p:nvSpPr>
          <p:cNvPr id="186378" name="Rectangle 10"/>
          <p:cNvSpPr>
            <a:spLocks noChangeArrowheads="1"/>
          </p:cNvSpPr>
          <p:nvPr/>
        </p:nvSpPr>
        <p:spPr bwMode="auto">
          <a:xfrm>
            <a:off x="5969000" y="5294313"/>
            <a:ext cx="1320800" cy="67468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HBV vaccine</a:t>
            </a:r>
          </a:p>
        </p:txBody>
      </p:sp>
      <p:sp>
        <p:nvSpPr>
          <p:cNvPr id="186379" name="Rectangle 11"/>
          <p:cNvSpPr>
            <a:spLocks noChangeArrowheads="1"/>
          </p:cNvSpPr>
          <p:nvPr/>
        </p:nvSpPr>
        <p:spPr bwMode="auto">
          <a:xfrm>
            <a:off x="4648200" y="5294313"/>
            <a:ext cx="1320800" cy="67468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    NONE</a:t>
            </a:r>
          </a:p>
        </p:txBody>
      </p:sp>
      <p:sp>
        <p:nvSpPr>
          <p:cNvPr id="186380" name="Rectangle 12"/>
          <p:cNvSpPr>
            <a:spLocks noChangeArrowheads="1"/>
          </p:cNvSpPr>
          <p:nvPr/>
        </p:nvSpPr>
        <p:spPr bwMode="auto">
          <a:xfrm>
            <a:off x="3327400" y="5294313"/>
            <a:ext cx="1320800" cy="67468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200" i="1">
                <a:solidFill>
                  <a:srgbClr val="FFFF00"/>
                </a:solidFill>
                <a:effectLst>
                  <a:outerShdw blurRad="38100" dist="38100" dir="2700000" algn="tl">
                    <a:srgbClr val="FFFFFF"/>
                  </a:outerShdw>
                </a:effectLst>
              </a:rPr>
              <a:t>Immune globulin</a:t>
            </a:r>
          </a:p>
          <a:p>
            <a:pPr eaLnBrk="1" hangingPunct="1">
              <a:spcBef>
                <a:spcPct val="20000"/>
              </a:spcBef>
              <a:buClr>
                <a:schemeClr val="hlink"/>
              </a:buClr>
              <a:buFont typeface="Wingdings" pitchFamily="2" charset="2"/>
              <a:buNone/>
              <a:defRPr/>
            </a:pPr>
            <a:r>
              <a:rPr lang="en-US" sz="1200" i="1">
                <a:solidFill>
                  <a:srgbClr val="FFFF00"/>
                </a:solidFill>
                <a:effectLst>
                  <a:outerShdw blurRad="38100" dist="38100" dir="2700000" algn="tl">
                    <a:srgbClr val="FFFFFF"/>
                  </a:outerShdw>
                </a:effectLst>
              </a:rPr>
              <a:t>Recombinan vacc</a:t>
            </a:r>
          </a:p>
        </p:txBody>
      </p:sp>
      <p:sp>
        <p:nvSpPr>
          <p:cNvPr id="186381" name="Rectangle 13"/>
          <p:cNvSpPr>
            <a:spLocks noChangeArrowheads="1"/>
          </p:cNvSpPr>
          <p:nvPr/>
        </p:nvSpPr>
        <p:spPr bwMode="auto">
          <a:xfrm>
            <a:off x="2006600" y="5294313"/>
            <a:ext cx="1320800" cy="67468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200" i="1">
                <a:solidFill>
                  <a:srgbClr val="FFFF00"/>
                </a:solidFill>
                <a:effectLst>
                  <a:outerShdw blurRad="38100" dist="38100" dir="2700000" algn="tl">
                    <a:srgbClr val="FFFFFF"/>
                  </a:outerShdw>
                </a:effectLst>
              </a:rPr>
              <a:t>Immune globulin</a:t>
            </a:r>
          </a:p>
          <a:p>
            <a:pPr eaLnBrk="1" hangingPunct="1">
              <a:spcBef>
                <a:spcPct val="20000"/>
              </a:spcBef>
              <a:buClr>
                <a:schemeClr val="hlink"/>
              </a:buClr>
              <a:buFont typeface="Wingdings" pitchFamily="2" charset="2"/>
              <a:buNone/>
              <a:defRPr/>
            </a:pPr>
            <a:r>
              <a:rPr lang="en-US" sz="1200" i="1">
                <a:solidFill>
                  <a:srgbClr val="FFFF00"/>
                </a:solidFill>
                <a:effectLst>
                  <a:outerShdw blurRad="38100" dist="38100" dir="2700000" algn="tl">
                    <a:srgbClr val="FFFFFF"/>
                  </a:outerShdw>
                </a:effectLst>
              </a:rPr>
              <a:t>Inactivated vacc</a:t>
            </a:r>
          </a:p>
        </p:txBody>
      </p:sp>
      <p:sp>
        <p:nvSpPr>
          <p:cNvPr id="186382" name="Rectangle 14"/>
          <p:cNvSpPr>
            <a:spLocks noChangeArrowheads="1"/>
          </p:cNvSpPr>
          <p:nvPr/>
        </p:nvSpPr>
        <p:spPr bwMode="auto">
          <a:xfrm>
            <a:off x="533400" y="5294313"/>
            <a:ext cx="1473200" cy="674687"/>
          </a:xfrm>
          <a:prstGeom prst="rect">
            <a:avLst/>
          </a:prstGeom>
          <a:solidFill>
            <a:schemeClr val="tx2"/>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0000"/>
                </a:solidFill>
                <a:effectLst>
                  <a:outerShdw blurRad="38100" dist="38100" dir="2700000" algn="tl">
                    <a:srgbClr val="000000"/>
                  </a:outerShdw>
                </a:effectLst>
              </a:rPr>
              <a:t>Prophylaxis</a:t>
            </a:r>
          </a:p>
        </p:txBody>
      </p:sp>
      <p:sp>
        <p:nvSpPr>
          <p:cNvPr id="186383" name="Rectangle 15"/>
          <p:cNvSpPr>
            <a:spLocks noChangeArrowheads="1"/>
          </p:cNvSpPr>
          <p:nvPr/>
        </p:nvSpPr>
        <p:spPr bwMode="auto">
          <a:xfrm>
            <a:off x="7289800" y="4883150"/>
            <a:ext cx="1320800" cy="411163"/>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endParaRPr lang="en-US" sz="1400">
              <a:solidFill>
                <a:srgbClr val="FFFF00"/>
              </a:solidFill>
              <a:effectLst>
                <a:outerShdw blurRad="38100" dist="38100" dir="2700000" algn="tl">
                  <a:srgbClr val="FFFFFF"/>
                </a:outerShdw>
              </a:effectLst>
            </a:endParaRPr>
          </a:p>
        </p:txBody>
      </p:sp>
      <p:sp>
        <p:nvSpPr>
          <p:cNvPr id="186384" name="Rectangle 16"/>
          <p:cNvSpPr>
            <a:spLocks noChangeArrowheads="1"/>
          </p:cNvSpPr>
          <p:nvPr/>
        </p:nvSpPr>
        <p:spPr bwMode="auto">
          <a:xfrm>
            <a:off x="5969000" y="4883150"/>
            <a:ext cx="1320800" cy="411163"/>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1600" b="1" u="sng">
                <a:solidFill>
                  <a:srgbClr val="FFFF00"/>
                </a:solidFill>
                <a:effectLst>
                  <a:outerShdw blurRad="38100" dist="38100" dir="2700000" algn="tl">
                    <a:srgbClr val="FFFFFF"/>
                  </a:outerShdw>
                </a:effectLst>
              </a:rPr>
              <a:t>+</a:t>
            </a:r>
          </a:p>
        </p:txBody>
      </p:sp>
      <p:sp>
        <p:nvSpPr>
          <p:cNvPr id="186385" name="Rectangle 17"/>
          <p:cNvSpPr>
            <a:spLocks noChangeArrowheads="1"/>
          </p:cNvSpPr>
          <p:nvPr/>
        </p:nvSpPr>
        <p:spPr bwMode="auto">
          <a:xfrm>
            <a:off x="4648200" y="4883150"/>
            <a:ext cx="1320800" cy="411163"/>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1600" b="1">
                <a:solidFill>
                  <a:srgbClr val="FFFF00"/>
                </a:solidFill>
                <a:effectLst>
                  <a:outerShdw blurRad="38100" dist="38100" dir="2700000" algn="tl">
                    <a:srgbClr val="FFFFFF"/>
                  </a:outerShdw>
                </a:effectLst>
              </a:rPr>
              <a:t>+</a:t>
            </a:r>
          </a:p>
        </p:txBody>
      </p:sp>
      <p:sp>
        <p:nvSpPr>
          <p:cNvPr id="186386" name="Rectangle 18"/>
          <p:cNvSpPr>
            <a:spLocks noChangeArrowheads="1"/>
          </p:cNvSpPr>
          <p:nvPr/>
        </p:nvSpPr>
        <p:spPr bwMode="auto">
          <a:xfrm>
            <a:off x="3327400" y="4883150"/>
            <a:ext cx="1320800" cy="411163"/>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1600" b="1">
                <a:solidFill>
                  <a:srgbClr val="FFFF00"/>
                </a:solidFill>
                <a:effectLst>
                  <a:outerShdw blurRad="38100" dist="38100" dir="2700000" algn="tl">
                    <a:srgbClr val="FFFFFF"/>
                  </a:outerShdw>
                </a:effectLst>
              </a:rPr>
              <a:t>+</a:t>
            </a:r>
          </a:p>
        </p:txBody>
      </p:sp>
      <p:sp>
        <p:nvSpPr>
          <p:cNvPr id="186387" name="Rectangle 19"/>
          <p:cNvSpPr>
            <a:spLocks noChangeArrowheads="1"/>
          </p:cNvSpPr>
          <p:nvPr/>
        </p:nvSpPr>
        <p:spPr bwMode="auto">
          <a:xfrm>
            <a:off x="2006600" y="4883150"/>
            <a:ext cx="1320800" cy="411163"/>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endParaRPr lang="en-US" sz="1400">
              <a:solidFill>
                <a:srgbClr val="FFFF00"/>
              </a:solidFill>
              <a:effectLst>
                <a:outerShdw blurRad="38100" dist="38100" dir="2700000" algn="tl">
                  <a:srgbClr val="FFFFFF"/>
                </a:outerShdw>
              </a:effectLst>
            </a:endParaRPr>
          </a:p>
        </p:txBody>
      </p:sp>
      <p:sp>
        <p:nvSpPr>
          <p:cNvPr id="186388" name="Rectangle 20"/>
          <p:cNvSpPr>
            <a:spLocks noChangeArrowheads="1"/>
          </p:cNvSpPr>
          <p:nvPr/>
        </p:nvSpPr>
        <p:spPr bwMode="auto">
          <a:xfrm>
            <a:off x="533400" y="4883150"/>
            <a:ext cx="1473200" cy="411163"/>
          </a:xfrm>
          <a:prstGeom prst="rect">
            <a:avLst/>
          </a:prstGeom>
          <a:solidFill>
            <a:schemeClr val="tx2"/>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b="1">
                <a:solidFill>
                  <a:srgbClr val="FF0000"/>
                </a:solidFill>
                <a:effectLst>
                  <a:outerShdw blurRad="38100" dist="38100" dir="2700000" algn="tl">
                    <a:srgbClr val="000000"/>
                  </a:outerShdw>
                </a:effectLst>
              </a:rPr>
              <a:t>HCCancer</a:t>
            </a:r>
          </a:p>
        </p:txBody>
      </p:sp>
      <p:sp>
        <p:nvSpPr>
          <p:cNvPr id="186389" name="Rectangle 21"/>
          <p:cNvSpPr>
            <a:spLocks noChangeArrowheads="1"/>
          </p:cNvSpPr>
          <p:nvPr/>
        </p:nvSpPr>
        <p:spPr bwMode="auto">
          <a:xfrm>
            <a:off x="7289800" y="3600450"/>
            <a:ext cx="1320800" cy="1282700"/>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endParaRPr lang="en-US" sz="1400">
              <a:solidFill>
                <a:srgbClr val="FFFF00"/>
              </a:solidFill>
              <a:effectLst>
                <a:outerShdw blurRad="38100" dist="38100" dir="2700000" algn="tl">
                  <a:srgbClr val="FFFFFF"/>
                </a:outerShdw>
              </a:effectLst>
            </a:endParaRP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1 – 2%</a:t>
            </a: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None</a:t>
            </a:r>
          </a:p>
        </p:txBody>
      </p:sp>
      <p:sp>
        <p:nvSpPr>
          <p:cNvPr id="186390" name="Rectangle 22"/>
          <p:cNvSpPr>
            <a:spLocks noChangeArrowheads="1"/>
          </p:cNvSpPr>
          <p:nvPr/>
        </p:nvSpPr>
        <p:spPr bwMode="auto">
          <a:xfrm>
            <a:off x="5969000" y="3600450"/>
            <a:ext cx="1320800" cy="1282700"/>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endParaRPr lang="en-US" sz="1400">
              <a:solidFill>
                <a:srgbClr val="FFFF00"/>
              </a:solidFill>
              <a:effectLst>
                <a:outerShdw blurRad="38100" dist="38100" dir="2700000" algn="tl">
                  <a:srgbClr val="FFFFFF"/>
                </a:outerShdw>
              </a:effectLst>
            </a:endParaRP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5 – 20 %</a:t>
            </a: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Common</a:t>
            </a:r>
          </a:p>
        </p:txBody>
      </p:sp>
      <p:sp>
        <p:nvSpPr>
          <p:cNvPr id="186391" name="Rectangle 23"/>
          <p:cNvSpPr>
            <a:spLocks noChangeArrowheads="1"/>
          </p:cNvSpPr>
          <p:nvPr/>
        </p:nvSpPr>
        <p:spPr bwMode="auto">
          <a:xfrm>
            <a:off x="4648200" y="3600450"/>
            <a:ext cx="1320800" cy="1282700"/>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endParaRPr lang="en-US" sz="1400">
              <a:solidFill>
                <a:srgbClr val="FFFF00"/>
              </a:solidFill>
              <a:effectLst>
                <a:outerShdw blurRad="38100" dist="38100" dir="2700000" algn="tl">
                  <a:srgbClr val="FFFFFF"/>
                </a:outerShdw>
              </a:effectLst>
            </a:endParaRP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0.1 %</a:t>
            </a: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Infect 80-90%</a:t>
            </a: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Hepatitis –70%</a:t>
            </a:r>
          </a:p>
        </p:txBody>
      </p:sp>
      <p:sp>
        <p:nvSpPr>
          <p:cNvPr id="186392" name="Rectangle 24"/>
          <p:cNvSpPr>
            <a:spLocks noChangeArrowheads="1"/>
          </p:cNvSpPr>
          <p:nvPr/>
        </p:nvSpPr>
        <p:spPr bwMode="auto">
          <a:xfrm>
            <a:off x="3327400" y="3600450"/>
            <a:ext cx="1320800" cy="1282700"/>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endParaRPr lang="en-US" sz="1400">
              <a:solidFill>
                <a:srgbClr val="FFFF00"/>
              </a:solidFill>
              <a:effectLst>
                <a:outerShdw blurRad="38100" dist="38100" dir="2700000" algn="tl">
                  <a:srgbClr val="FFFFFF"/>
                </a:outerShdw>
              </a:effectLst>
            </a:endParaRP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0.1 – 1 %</a:t>
            </a: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Neonates 90%</a:t>
            </a: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Adults  1-10%</a:t>
            </a:r>
          </a:p>
        </p:txBody>
      </p:sp>
      <p:sp>
        <p:nvSpPr>
          <p:cNvPr id="186393" name="Rectangle 25"/>
          <p:cNvSpPr>
            <a:spLocks noChangeArrowheads="1"/>
          </p:cNvSpPr>
          <p:nvPr/>
        </p:nvSpPr>
        <p:spPr bwMode="auto">
          <a:xfrm>
            <a:off x="2006600" y="3600450"/>
            <a:ext cx="1320800" cy="1282700"/>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endParaRPr lang="en-US" sz="1400">
              <a:solidFill>
                <a:srgbClr val="FFFF00"/>
              </a:solidFill>
              <a:effectLst>
                <a:outerShdw blurRad="38100" dist="38100" dir="2700000" algn="tl">
                  <a:srgbClr val="FFFFFF"/>
                </a:outerShdw>
              </a:effectLst>
            </a:endParaRP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0.1 %</a:t>
            </a: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None</a:t>
            </a:r>
          </a:p>
        </p:txBody>
      </p:sp>
      <p:sp>
        <p:nvSpPr>
          <p:cNvPr id="186394" name="Rectangle 26"/>
          <p:cNvSpPr>
            <a:spLocks noChangeArrowheads="1"/>
          </p:cNvSpPr>
          <p:nvPr/>
        </p:nvSpPr>
        <p:spPr bwMode="auto">
          <a:xfrm>
            <a:off x="533400" y="3600450"/>
            <a:ext cx="1473200" cy="1282700"/>
          </a:xfrm>
          <a:prstGeom prst="rect">
            <a:avLst/>
          </a:prstGeom>
          <a:solidFill>
            <a:schemeClr val="tx2"/>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600" b="1">
                <a:solidFill>
                  <a:srgbClr val="FF0000"/>
                </a:solidFill>
                <a:effectLst>
                  <a:outerShdw blurRad="38100" dist="38100" dir="2700000" algn="tl">
                    <a:srgbClr val="000000"/>
                  </a:outerShdw>
                </a:effectLst>
              </a:rPr>
              <a:t>Clinical</a:t>
            </a:r>
          </a:p>
          <a:p>
            <a:pPr eaLnBrk="1" hangingPunct="1">
              <a:spcBef>
                <a:spcPct val="20000"/>
              </a:spcBef>
              <a:buClr>
                <a:schemeClr val="hlink"/>
              </a:buClr>
              <a:buFont typeface="Wingdings" pitchFamily="2" charset="2"/>
              <a:buNone/>
              <a:defRPr/>
            </a:pPr>
            <a:r>
              <a:rPr lang="en-US" sz="1400">
                <a:solidFill>
                  <a:srgbClr val="FF0000"/>
                </a:solidFill>
                <a:effectLst>
                  <a:outerShdw blurRad="38100" dist="38100" dir="2700000" algn="tl">
                    <a:srgbClr val="000000"/>
                  </a:outerShdw>
                </a:effectLst>
              </a:rPr>
              <a:t>   </a:t>
            </a:r>
            <a:r>
              <a:rPr lang="en-US" sz="1200" b="1">
                <a:solidFill>
                  <a:srgbClr val="FF0000"/>
                </a:solidFill>
                <a:effectLst>
                  <a:outerShdw blurRad="38100" dist="38100" dir="2700000" algn="tl">
                    <a:srgbClr val="000000"/>
                  </a:outerShdw>
                </a:effectLst>
              </a:rPr>
              <a:t>Fulminant</a:t>
            </a:r>
          </a:p>
          <a:p>
            <a:pPr eaLnBrk="1" hangingPunct="1">
              <a:spcBef>
                <a:spcPct val="20000"/>
              </a:spcBef>
              <a:buClr>
                <a:schemeClr val="hlink"/>
              </a:buClr>
              <a:buFont typeface="Wingdings" pitchFamily="2" charset="2"/>
              <a:buNone/>
              <a:defRPr/>
            </a:pPr>
            <a:r>
              <a:rPr lang="en-US" sz="1400" b="1">
                <a:solidFill>
                  <a:srgbClr val="FF0000"/>
                </a:solidFill>
                <a:effectLst>
                  <a:outerShdw blurRad="38100" dist="38100" dir="2700000" algn="tl">
                    <a:srgbClr val="000000"/>
                  </a:outerShdw>
                </a:effectLst>
              </a:rPr>
              <a:t>   </a:t>
            </a:r>
            <a:r>
              <a:rPr lang="en-US" sz="1200" b="1">
                <a:solidFill>
                  <a:srgbClr val="FF0000"/>
                </a:solidFill>
                <a:effectLst>
                  <a:outerShdw blurRad="38100" dist="38100" dir="2700000" algn="tl">
                    <a:srgbClr val="000000"/>
                  </a:outerShdw>
                </a:effectLst>
              </a:rPr>
              <a:t>Progression to</a:t>
            </a:r>
            <a:r>
              <a:rPr lang="en-US" sz="1200" b="1">
                <a:solidFill>
                  <a:srgbClr val="FFFF00"/>
                </a:solidFill>
                <a:effectLst>
                  <a:outerShdw blurRad="38100" dist="38100" dir="2700000" algn="tl">
                    <a:srgbClr val="000000"/>
                  </a:outerShdw>
                </a:effectLst>
              </a:rPr>
              <a:t>   </a:t>
            </a:r>
          </a:p>
          <a:p>
            <a:pPr eaLnBrk="1" hangingPunct="1">
              <a:spcBef>
                <a:spcPct val="20000"/>
              </a:spcBef>
              <a:buClr>
                <a:schemeClr val="hlink"/>
              </a:buClr>
              <a:buFont typeface="Wingdings" pitchFamily="2" charset="2"/>
              <a:buNone/>
              <a:defRPr/>
            </a:pPr>
            <a:r>
              <a:rPr lang="en-US" sz="1200" b="1">
                <a:solidFill>
                  <a:srgbClr val="FFFF00"/>
                </a:solidFill>
                <a:effectLst>
                  <a:outerShdw blurRad="38100" dist="38100" dir="2700000" algn="tl">
                    <a:srgbClr val="000000"/>
                  </a:outerShdw>
                </a:effectLst>
              </a:rPr>
              <a:t>       </a:t>
            </a:r>
            <a:r>
              <a:rPr lang="en-US" sz="1200" b="1">
                <a:solidFill>
                  <a:srgbClr val="FF0000"/>
                </a:solidFill>
                <a:effectLst>
                  <a:outerShdw blurRad="38100" dist="38100" dir="2700000" algn="tl">
                    <a:srgbClr val="000000"/>
                  </a:outerShdw>
                </a:effectLst>
              </a:rPr>
              <a:t>chronicity</a:t>
            </a:r>
            <a:endParaRPr lang="en-US" sz="1200" b="1">
              <a:solidFill>
                <a:srgbClr val="FFFF00"/>
              </a:solidFill>
              <a:effectLst>
                <a:outerShdw blurRad="38100" dist="38100" dir="2700000" algn="tl">
                  <a:srgbClr val="000000"/>
                </a:outerShdw>
              </a:effectLst>
            </a:endParaRPr>
          </a:p>
        </p:txBody>
      </p:sp>
      <p:sp>
        <p:nvSpPr>
          <p:cNvPr id="186395" name="Rectangle 27"/>
          <p:cNvSpPr>
            <a:spLocks noChangeArrowheads="1"/>
          </p:cNvSpPr>
          <p:nvPr/>
        </p:nvSpPr>
        <p:spPr bwMode="auto">
          <a:xfrm>
            <a:off x="7289800" y="2360613"/>
            <a:ext cx="1320800" cy="123983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Fecal - oral</a:t>
            </a:r>
          </a:p>
        </p:txBody>
      </p:sp>
      <p:sp>
        <p:nvSpPr>
          <p:cNvPr id="186396" name="Rectangle 28"/>
          <p:cNvSpPr>
            <a:spLocks noChangeArrowheads="1"/>
          </p:cNvSpPr>
          <p:nvPr/>
        </p:nvSpPr>
        <p:spPr bwMode="auto">
          <a:xfrm>
            <a:off x="5969000" y="2360613"/>
            <a:ext cx="1320800" cy="1239837"/>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a:t>
            </a: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a:t>
            </a: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a:t>
            </a:r>
          </a:p>
        </p:txBody>
      </p:sp>
      <p:sp>
        <p:nvSpPr>
          <p:cNvPr id="186397" name="Rectangle 29"/>
          <p:cNvSpPr>
            <a:spLocks noChangeArrowheads="1"/>
          </p:cNvSpPr>
          <p:nvPr/>
        </p:nvSpPr>
        <p:spPr bwMode="auto">
          <a:xfrm>
            <a:off x="4648200" y="2360613"/>
            <a:ext cx="1320800" cy="1239837"/>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a:t>
            </a: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variable</a:t>
            </a:r>
          </a:p>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a:t>
            </a:r>
          </a:p>
        </p:txBody>
      </p:sp>
      <p:sp>
        <p:nvSpPr>
          <p:cNvPr id="186398" name="Rectangle 30"/>
          <p:cNvSpPr>
            <a:spLocks noChangeArrowheads="1"/>
          </p:cNvSpPr>
          <p:nvPr/>
        </p:nvSpPr>
        <p:spPr bwMode="auto">
          <a:xfrm>
            <a:off x="3327400" y="2360613"/>
            <a:ext cx="1320800" cy="123983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Parenteral +++</a:t>
            </a: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Perinatal   +++</a:t>
            </a:r>
          </a:p>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Sexual      ++</a:t>
            </a:r>
          </a:p>
        </p:txBody>
      </p:sp>
      <p:sp>
        <p:nvSpPr>
          <p:cNvPr id="186399" name="Rectangle 31"/>
          <p:cNvSpPr>
            <a:spLocks noChangeArrowheads="1"/>
          </p:cNvSpPr>
          <p:nvPr/>
        </p:nvSpPr>
        <p:spPr bwMode="auto">
          <a:xfrm>
            <a:off x="2006600" y="2360613"/>
            <a:ext cx="1320800" cy="123983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Fecal – oral</a:t>
            </a:r>
          </a:p>
        </p:txBody>
      </p:sp>
      <p:sp>
        <p:nvSpPr>
          <p:cNvPr id="186400" name="Rectangle 32"/>
          <p:cNvSpPr>
            <a:spLocks noChangeArrowheads="1"/>
          </p:cNvSpPr>
          <p:nvPr/>
        </p:nvSpPr>
        <p:spPr bwMode="auto">
          <a:xfrm>
            <a:off x="533400" y="2360613"/>
            <a:ext cx="1473200" cy="1239837"/>
          </a:xfrm>
          <a:prstGeom prst="rect">
            <a:avLst/>
          </a:prstGeom>
          <a:solidFill>
            <a:schemeClr val="tx2"/>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b="1">
                <a:solidFill>
                  <a:srgbClr val="FF0000"/>
                </a:solidFill>
                <a:effectLst>
                  <a:outerShdw blurRad="38100" dist="38100" dir="2700000" algn="tl">
                    <a:srgbClr val="000000"/>
                  </a:outerShdw>
                </a:effectLst>
              </a:rPr>
              <a:t>Transmission</a:t>
            </a:r>
          </a:p>
        </p:txBody>
      </p:sp>
      <p:sp>
        <p:nvSpPr>
          <p:cNvPr id="186401" name="Rectangle 33"/>
          <p:cNvSpPr>
            <a:spLocks noChangeArrowheads="1"/>
          </p:cNvSpPr>
          <p:nvPr/>
        </p:nvSpPr>
        <p:spPr bwMode="auto">
          <a:xfrm>
            <a:off x="7289800" y="1905000"/>
            <a:ext cx="1320800" cy="455613"/>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Acute</a:t>
            </a:r>
          </a:p>
        </p:txBody>
      </p:sp>
      <p:sp>
        <p:nvSpPr>
          <p:cNvPr id="186402" name="Rectangle 34"/>
          <p:cNvSpPr>
            <a:spLocks noChangeArrowheads="1"/>
          </p:cNvSpPr>
          <p:nvPr/>
        </p:nvSpPr>
        <p:spPr bwMode="auto">
          <a:xfrm>
            <a:off x="5969000" y="1905000"/>
            <a:ext cx="1320800" cy="455613"/>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200" b="1">
                <a:solidFill>
                  <a:srgbClr val="FFFF00"/>
                </a:solidFill>
                <a:effectLst>
                  <a:outerShdw blurRad="38100" dist="38100" dir="2700000" algn="tl">
                    <a:srgbClr val="FFFFFF"/>
                  </a:outerShdw>
                </a:effectLst>
              </a:rPr>
              <a:t>Acute / insidious</a:t>
            </a:r>
          </a:p>
        </p:txBody>
      </p:sp>
      <p:sp>
        <p:nvSpPr>
          <p:cNvPr id="186403" name="Rectangle 35"/>
          <p:cNvSpPr>
            <a:spLocks noChangeArrowheads="1"/>
          </p:cNvSpPr>
          <p:nvPr/>
        </p:nvSpPr>
        <p:spPr bwMode="auto">
          <a:xfrm>
            <a:off x="4648200" y="1905000"/>
            <a:ext cx="1320800" cy="455613"/>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1400" b="1">
                <a:solidFill>
                  <a:srgbClr val="FFFF00"/>
                </a:solidFill>
                <a:effectLst>
                  <a:outerShdw blurRad="38100" dist="38100" dir="2700000" algn="tl">
                    <a:srgbClr val="FFFFFF"/>
                  </a:outerShdw>
                </a:effectLst>
              </a:rPr>
              <a:t>Insidious</a:t>
            </a:r>
          </a:p>
        </p:txBody>
      </p:sp>
      <p:sp>
        <p:nvSpPr>
          <p:cNvPr id="186404" name="Rectangle 36"/>
          <p:cNvSpPr>
            <a:spLocks noChangeArrowheads="1"/>
          </p:cNvSpPr>
          <p:nvPr/>
        </p:nvSpPr>
        <p:spPr bwMode="auto">
          <a:xfrm>
            <a:off x="3327400" y="1905000"/>
            <a:ext cx="1320800" cy="455613"/>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200" b="1">
                <a:solidFill>
                  <a:srgbClr val="FFFF00"/>
                </a:solidFill>
                <a:effectLst>
                  <a:outerShdw blurRad="38100" dist="38100" dir="2700000" algn="tl">
                    <a:srgbClr val="FFFFFF"/>
                  </a:outerShdw>
                </a:effectLst>
              </a:rPr>
              <a:t>Acute / insidious</a:t>
            </a:r>
          </a:p>
        </p:txBody>
      </p:sp>
      <p:sp>
        <p:nvSpPr>
          <p:cNvPr id="186405" name="Rectangle 37"/>
          <p:cNvSpPr>
            <a:spLocks noChangeArrowheads="1"/>
          </p:cNvSpPr>
          <p:nvPr/>
        </p:nvSpPr>
        <p:spPr bwMode="auto">
          <a:xfrm>
            <a:off x="2006600" y="1905000"/>
            <a:ext cx="1320800" cy="455613"/>
          </a:xfrm>
          <a:prstGeom prst="rect">
            <a:avLst/>
          </a:prstGeom>
          <a:solidFill>
            <a:srgbClr val="080808"/>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rPr>
              <a:t>Acute</a:t>
            </a:r>
          </a:p>
        </p:txBody>
      </p:sp>
      <p:sp>
        <p:nvSpPr>
          <p:cNvPr id="186406" name="Rectangle 38"/>
          <p:cNvSpPr>
            <a:spLocks noChangeArrowheads="1"/>
          </p:cNvSpPr>
          <p:nvPr/>
        </p:nvSpPr>
        <p:spPr bwMode="auto">
          <a:xfrm>
            <a:off x="533400" y="1905000"/>
            <a:ext cx="1473200" cy="455613"/>
          </a:xfrm>
          <a:prstGeom prst="rect">
            <a:avLst/>
          </a:prstGeom>
          <a:solidFill>
            <a:schemeClr val="tx2"/>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600" b="1">
                <a:solidFill>
                  <a:srgbClr val="FF0000"/>
                </a:solidFill>
                <a:effectLst>
                  <a:outerShdw blurRad="38100" dist="38100" dir="2700000" algn="tl">
                    <a:srgbClr val="000000"/>
                  </a:outerShdw>
                </a:effectLst>
              </a:rPr>
              <a:t>Onset</a:t>
            </a:r>
            <a:endParaRPr lang="en-US" sz="1600" b="1">
              <a:solidFill>
                <a:srgbClr val="FFFF00"/>
              </a:solidFill>
              <a:effectLst>
                <a:outerShdw blurRad="38100" dist="38100" dir="2700000" algn="tl">
                  <a:srgbClr val="000000"/>
                </a:outerShdw>
              </a:effectLst>
            </a:endParaRPr>
          </a:p>
        </p:txBody>
      </p:sp>
      <p:sp>
        <p:nvSpPr>
          <p:cNvPr id="186407" name="Rectangle 39"/>
          <p:cNvSpPr>
            <a:spLocks noChangeArrowheads="1"/>
          </p:cNvSpPr>
          <p:nvPr/>
        </p:nvSpPr>
        <p:spPr bwMode="auto">
          <a:xfrm>
            <a:off x="7289800" y="1477963"/>
            <a:ext cx="1320800" cy="42703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cs typeface="Times New Roman" charset="0"/>
              </a:rPr>
              <a:t>  6 weeks</a:t>
            </a:r>
          </a:p>
        </p:txBody>
      </p:sp>
      <p:sp>
        <p:nvSpPr>
          <p:cNvPr id="186408" name="Rectangle 40"/>
          <p:cNvSpPr>
            <a:spLocks noChangeArrowheads="1"/>
          </p:cNvSpPr>
          <p:nvPr/>
        </p:nvSpPr>
        <p:spPr bwMode="auto">
          <a:xfrm>
            <a:off x="5969000" y="1477963"/>
            <a:ext cx="1320800" cy="42703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cs typeface="Times New Roman" charset="0"/>
              </a:rPr>
              <a:t>4 – 12 weeks</a:t>
            </a:r>
          </a:p>
        </p:txBody>
      </p:sp>
      <p:sp>
        <p:nvSpPr>
          <p:cNvPr id="186409" name="Rectangle 41"/>
          <p:cNvSpPr>
            <a:spLocks noChangeArrowheads="1"/>
          </p:cNvSpPr>
          <p:nvPr/>
        </p:nvSpPr>
        <p:spPr bwMode="auto">
          <a:xfrm>
            <a:off x="4648200" y="1477963"/>
            <a:ext cx="1320800" cy="42703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cs typeface="Times New Roman" charset="0"/>
              </a:rPr>
              <a:t>7 weeks</a:t>
            </a:r>
          </a:p>
        </p:txBody>
      </p:sp>
      <p:sp>
        <p:nvSpPr>
          <p:cNvPr id="186410" name="Rectangle 42"/>
          <p:cNvSpPr>
            <a:spLocks noChangeArrowheads="1"/>
          </p:cNvSpPr>
          <p:nvPr/>
        </p:nvSpPr>
        <p:spPr bwMode="auto">
          <a:xfrm>
            <a:off x="3327400" y="1477963"/>
            <a:ext cx="1320800" cy="42703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cs typeface="Times New Roman" charset="0"/>
              </a:rPr>
              <a:t> 4 – 12 weeks</a:t>
            </a:r>
          </a:p>
        </p:txBody>
      </p:sp>
      <p:sp>
        <p:nvSpPr>
          <p:cNvPr id="186411" name="Rectangle 43"/>
          <p:cNvSpPr>
            <a:spLocks noChangeArrowheads="1"/>
          </p:cNvSpPr>
          <p:nvPr/>
        </p:nvSpPr>
        <p:spPr bwMode="auto">
          <a:xfrm>
            <a:off x="2006600" y="1477963"/>
            <a:ext cx="1320800" cy="427037"/>
          </a:xfrm>
          <a:prstGeom prst="rect">
            <a:avLst/>
          </a:prstGeom>
          <a:solidFill>
            <a:srgbClr val="080808"/>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400">
                <a:solidFill>
                  <a:srgbClr val="FFFF00"/>
                </a:solidFill>
                <a:effectLst>
                  <a:outerShdw blurRad="38100" dist="38100" dir="2700000" algn="tl">
                    <a:srgbClr val="FFFFFF"/>
                  </a:outerShdw>
                </a:effectLst>
                <a:cs typeface="Times New Roman" charset="0"/>
              </a:rPr>
              <a:t>  4 weeks</a:t>
            </a:r>
          </a:p>
        </p:txBody>
      </p:sp>
      <p:sp>
        <p:nvSpPr>
          <p:cNvPr id="186412" name="Rectangle 44"/>
          <p:cNvSpPr>
            <a:spLocks noChangeArrowheads="1"/>
          </p:cNvSpPr>
          <p:nvPr/>
        </p:nvSpPr>
        <p:spPr bwMode="auto">
          <a:xfrm>
            <a:off x="533400" y="1477963"/>
            <a:ext cx="1473200" cy="427037"/>
          </a:xfrm>
          <a:prstGeom prst="rect">
            <a:avLst/>
          </a:prstGeom>
          <a:solidFill>
            <a:schemeClr val="tx2"/>
          </a:solidFill>
          <a:ln w="9525">
            <a:noFill/>
            <a:miter lim="800000"/>
            <a:headEnd/>
            <a:tailEnd/>
          </a:ln>
          <a:effectLst/>
        </p:spPr>
        <p:txBody>
          <a:bodyPr/>
          <a:lstStyle/>
          <a:p>
            <a:pPr eaLnBrk="1" hangingPunct="1">
              <a:spcBef>
                <a:spcPct val="20000"/>
              </a:spcBef>
              <a:buClr>
                <a:schemeClr val="hlink"/>
              </a:buClr>
              <a:buFont typeface="Wingdings" pitchFamily="2" charset="2"/>
              <a:buNone/>
              <a:defRPr/>
            </a:pPr>
            <a:r>
              <a:rPr lang="en-US" sz="1600" b="1">
                <a:solidFill>
                  <a:srgbClr val="FF0000"/>
                </a:solidFill>
                <a:effectLst>
                  <a:outerShdw blurRad="38100" dist="38100" dir="2700000" algn="tl">
                    <a:srgbClr val="000000"/>
                  </a:outerShdw>
                </a:effectLst>
              </a:rPr>
              <a:t>Incubation</a:t>
            </a:r>
            <a:endParaRPr lang="en-US" sz="1600" b="1">
              <a:solidFill>
                <a:srgbClr val="FFFF00"/>
              </a:solidFill>
              <a:effectLst>
                <a:outerShdw blurRad="38100" dist="38100" dir="2700000" algn="tl">
                  <a:srgbClr val="000000"/>
                </a:outerShdw>
              </a:effectLst>
            </a:endParaRPr>
          </a:p>
        </p:txBody>
      </p:sp>
      <p:sp>
        <p:nvSpPr>
          <p:cNvPr id="186413" name="Rectangle 45"/>
          <p:cNvSpPr>
            <a:spLocks noChangeArrowheads="1"/>
          </p:cNvSpPr>
          <p:nvPr/>
        </p:nvSpPr>
        <p:spPr bwMode="auto">
          <a:xfrm>
            <a:off x="7289800" y="1066800"/>
            <a:ext cx="1320800" cy="411163"/>
          </a:xfrm>
          <a:prstGeom prst="rect">
            <a:avLst/>
          </a:prstGeom>
          <a:solidFill>
            <a:schemeClr val="tx2"/>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2000" b="1" i="1">
                <a:solidFill>
                  <a:srgbClr val="FF0000"/>
                </a:solidFill>
                <a:effectLst>
                  <a:outerShdw blurRad="38100" dist="38100" dir="2700000" algn="tl">
                    <a:srgbClr val="000000"/>
                  </a:outerShdw>
                </a:effectLst>
                <a:cs typeface="Times New Roman" charset="0"/>
              </a:rPr>
              <a:t>HEV</a:t>
            </a:r>
          </a:p>
        </p:txBody>
      </p:sp>
      <p:sp>
        <p:nvSpPr>
          <p:cNvPr id="186414" name="Rectangle 46"/>
          <p:cNvSpPr>
            <a:spLocks noChangeArrowheads="1"/>
          </p:cNvSpPr>
          <p:nvPr/>
        </p:nvSpPr>
        <p:spPr bwMode="auto">
          <a:xfrm>
            <a:off x="5969000" y="1066800"/>
            <a:ext cx="1320800" cy="411163"/>
          </a:xfrm>
          <a:prstGeom prst="rect">
            <a:avLst/>
          </a:prstGeom>
          <a:solidFill>
            <a:schemeClr val="tx2"/>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2000" b="1" i="1">
                <a:solidFill>
                  <a:srgbClr val="FF0000"/>
                </a:solidFill>
                <a:effectLst>
                  <a:outerShdw blurRad="38100" dist="38100" dir="2700000" algn="tl">
                    <a:srgbClr val="000000"/>
                  </a:outerShdw>
                </a:effectLst>
                <a:cs typeface="Times New Roman" charset="0"/>
              </a:rPr>
              <a:t>HDV</a:t>
            </a:r>
            <a:endParaRPr lang="en-US" sz="2000" b="1" i="1">
              <a:solidFill>
                <a:srgbClr val="FFFF00"/>
              </a:solidFill>
              <a:effectLst>
                <a:outerShdw blurRad="38100" dist="38100" dir="2700000" algn="tl">
                  <a:srgbClr val="000000"/>
                </a:outerShdw>
              </a:effectLst>
              <a:cs typeface="Times New Roman" charset="0"/>
            </a:endParaRPr>
          </a:p>
        </p:txBody>
      </p:sp>
      <p:sp>
        <p:nvSpPr>
          <p:cNvPr id="186415" name="Rectangle 47"/>
          <p:cNvSpPr>
            <a:spLocks noChangeArrowheads="1"/>
          </p:cNvSpPr>
          <p:nvPr/>
        </p:nvSpPr>
        <p:spPr bwMode="auto">
          <a:xfrm>
            <a:off x="4648200" y="1066800"/>
            <a:ext cx="1320800" cy="411163"/>
          </a:xfrm>
          <a:prstGeom prst="rect">
            <a:avLst/>
          </a:prstGeom>
          <a:solidFill>
            <a:schemeClr val="tx2"/>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2000" b="1" i="1">
                <a:solidFill>
                  <a:srgbClr val="FF0000"/>
                </a:solidFill>
                <a:effectLst>
                  <a:outerShdw blurRad="38100" dist="38100" dir="2700000" algn="tl">
                    <a:srgbClr val="000000"/>
                  </a:outerShdw>
                </a:effectLst>
                <a:cs typeface="Times New Roman" charset="0"/>
              </a:rPr>
              <a:t>HCV</a:t>
            </a:r>
          </a:p>
        </p:txBody>
      </p:sp>
      <p:sp>
        <p:nvSpPr>
          <p:cNvPr id="186416" name="Rectangle 48"/>
          <p:cNvSpPr>
            <a:spLocks noChangeArrowheads="1"/>
          </p:cNvSpPr>
          <p:nvPr/>
        </p:nvSpPr>
        <p:spPr bwMode="auto">
          <a:xfrm>
            <a:off x="3327400" y="1066800"/>
            <a:ext cx="1320800" cy="411163"/>
          </a:xfrm>
          <a:prstGeom prst="rect">
            <a:avLst/>
          </a:prstGeom>
          <a:solidFill>
            <a:schemeClr val="tx2"/>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2000" b="1" i="1">
                <a:solidFill>
                  <a:srgbClr val="FF0000"/>
                </a:solidFill>
                <a:effectLst>
                  <a:outerShdw blurRad="38100" dist="38100" dir="2700000" algn="tl">
                    <a:srgbClr val="000000"/>
                  </a:outerShdw>
                </a:effectLst>
                <a:cs typeface="Times New Roman" charset="0"/>
              </a:rPr>
              <a:t>HBV</a:t>
            </a:r>
            <a:r>
              <a:rPr lang="en-US" sz="2000" b="1" i="1">
                <a:solidFill>
                  <a:srgbClr val="FFFF00"/>
                </a:solidFill>
                <a:effectLst>
                  <a:outerShdw blurRad="38100" dist="38100" dir="2700000" algn="tl">
                    <a:srgbClr val="000000"/>
                  </a:outerShdw>
                </a:effectLst>
                <a:cs typeface="Times New Roman" charset="0"/>
              </a:rPr>
              <a:t> </a:t>
            </a:r>
          </a:p>
        </p:txBody>
      </p:sp>
      <p:sp>
        <p:nvSpPr>
          <p:cNvPr id="186417" name="Rectangle 49"/>
          <p:cNvSpPr>
            <a:spLocks noChangeArrowheads="1"/>
          </p:cNvSpPr>
          <p:nvPr/>
        </p:nvSpPr>
        <p:spPr bwMode="auto">
          <a:xfrm>
            <a:off x="2006600" y="1066800"/>
            <a:ext cx="1320800" cy="411163"/>
          </a:xfrm>
          <a:prstGeom prst="rect">
            <a:avLst/>
          </a:prstGeom>
          <a:solidFill>
            <a:schemeClr val="tx2"/>
          </a:solidFill>
          <a:ln w="9525">
            <a:noFill/>
            <a:miter lim="800000"/>
            <a:headEnd/>
            <a:tailEnd/>
          </a:ln>
          <a:effectLst/>
        </p:spPr>
        <p:txBody>
          <a:bodyPr/>
          <a:lstStyle/>
          <a:p>
            <a:pPr algn="ctr" eaLnBrk="1" hangingPunct="1">
              <a:spcBef>
                <a:spcPct val="20000"/>
              </a:spcBef>
              <a:buClr>
                <a:schemeClr val="hlink"/>
              </a:buClr>
              <a:buFont typeface="Wingdings" pitchFamily="2" charset="2"/>
              <a:buNone/>
              <a:defRPr/>
            </a:pPr>
            <a:r>
              <a:rPr lang="en-US" sz="2000" b="1" i="1">
                <a:solidFill>
                  <a:srgbClr val="FF0000"/>
                </a:solidFill>
                <a:effectLst>
                  <a:outerShdw blurRad="38100" dist="38100" dir="2700000" algn="tl">
                    <a:srgbClr val="000000"/>
                  </a:outerShdw>
                </a:effectLst>
                <a:cs typeface="Times New Roman" charset="0"/>
              </a:rPr>
              <a:t> HAV</a:t>
            </a:r>
          </a:p>
        </p:txBody>
      </p:sp>
      <p:sp>
        <p:nvSpPr>
          <p:cNvPr id="186418" name="Rectangle 50"/>
          <p:cNvSpPr>
            <a:spLocks noChangeArrowheads="1"/>
          </p:cNvSpPr>
          <p:nvPr/>
        </p:nvSpPr>
        <p:spPr bwMode="auto">
          <a:xfrm>
            <a:off x="533400" y="1066800"/>
            <a:ext cx="1473200" cy="411163"/>
          </a:xfrm>
          <a:prstGeom prst="rect">
            <a:avLst/>
          </a:prstGeom>
          <a:noFill/>
          <a:ln w="9525">
            <a:noFill/>
            <a:miter lim="800000"/>
            <a:headEnd/>
            <a:tailEnd/>
          </a:ln>
          <a:effectLst/>
        </p:spPr>
        <p:txBody>
          <a:bodyPr/>
          <a:lstStyle/>
          <a:p>
            <a:pPr eaLnBrk="1" hangingPunct="1">
              <a:spcBef>
                <a:spcPct val="20000"/>
              </a:spcBef>
              <a:buClr>
                <a:schemeClr val="hlink"/>
              </a:buClr>
              <a:buFont typeface="Wingdings" pitchFamily="2" charset="2"/>
              <a:buNone/>
              <a:defRPr/>
            </a:pPr>
            <a:endParaRPr lang="en-US" sz="2000">
              <a:solidFill>
                <a:srgbClr val="FFFF00"/>
              </a:solidFill>
              <a:effectLst>
                <a:outerShdw blurRad="38100" dist="38100" dir="2700000" algn="tl">
                  <a:srgbClr val="000000"/>
                </a:outerShdw>
              </a:effectLst>
            </a:endParaRPr>
          </a:p>
        </p:txBody>
      </p:sp>
      <p:sp>
        <p:nvSpPr>
          <p:cNvPr id="39987" name="Line 51"/>
          <p:cNvSpPr>
            <a:spLocks noChangeShapeType="1"/>
          </p:cNvSpPr>
          <p:nvPr/>
        </p:nvSpPr>
        <p:spPr bwMode="auto">
          <a:xfrm>
            <a:off x="533400" y="1066800"/>
            <a:ext cx="8077200" cy="0"/>
          </a:xfrm>
          <a:prstGeom prst="line">
            <a:avLst/>
          </a:prstGeom>
          <a:noFill/>
          <a:ln w="28575"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88" name="Line 52"/>
          <p:cNvSpPr>
            <a:spLocks noChangeShapeType="1"/>
          </p:cNvSpPr>
          <p:nvPr/>
        </p:nvSpPr>
        <p:spPr bwMode="auto">
          <a:xfrm>
            <a:off x="533400" y="1477963"/>
            <a:ext cx="807720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89" name="Line 53"/>
          <p:cNvSpPr>
            <a:spLocks noChangeShapeType="1"/>
          </p:cNvSpPr>
          <p:nvPr/>
        </p:nvSpPr>
        <p:spPr bwMode="auto">
          <a:xfrm>
            <a:off x="533400" y="1905000"/>
            <a:ext cx="807720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0" name="Line 54"/>
          <p:cNvSpPr>
            <a:spLocks noChangeShapeType="1"/>
          </p:cNvSpPr>
          <p:nvPr/>
        </p:nvSpPr>
        <p:spPr bwMode="auto">
          <a:xfrm>
            <a:off x="533400" y="2360613"/>
            <a:ext cx="807720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1" name="Line 55"/>
          <p:cNvSpPr>
            <a:spLocks noChangeShapeType="1"/>
          </p:cNvSpPr>
          <p:nvPr/>
        </p:nvSpPr>
        <p:spPr bwMode="auto">
          <a:xfrm>
            <a:off x="533400" y="3600450"/>
            <a:ext cx="807720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2" name="Line 56"/>
          <p:cNvSpPr>
            <a:spLocks noChangeShapeType="1"/>
          </p:cNvSpPr>
          <p:nvPr/>
        </p:nvSpPr>
        <p:spPr bwMode="auto">
          <a:xfrm>
            <a:off x="533400" y="4883150"/>
            <a:ext cx="807720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3" name="Line 57"/>
          <p:cNvSpPr>
            <a:spLocks noChangeShapeType="1"/>
          </p:cNvSpPr>
          <p:nvPr/>
        </p:nvSpPr>
        <p:spPr bwMode="auto">
          <a:xfrm>
            <a:off x="533400" y="5294313"/>
            <a:ext cx="807720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4" name="Line 58"/>
          <p:cNvSpPr>
            <a:spLocks noChangeShapeType="1"/>
          </p:cNvSpPr>
          <p:nvPr/>
        </p:nvSpPr>
        <p:spPr bwMode="auto">
          <a:xfrm>
            <a:off x="533400" y="5969000"/>
            <a:ext cx="807720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5" name="Line 59"/>
          <p:cNvSpPr>
            <a:spLocks noChangeShapeType="1"/>
          </p:cNvSpPr>
          <p:nvPr/>
        </p:nvSpPr>
        <p:spPr bwMode="auto">
          <a:xfrm>
            <a:off x="533400" y="6527800"/>
            <a:ext cx="8077200" cy="0"/>
          </a:xfrm>
          <a:prstGeom prst="line">
            <a:avLst/>
          </a:prstGeom>
          <a:noFill/>
          <a:ln w="28575"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6" name="Line 60"/>
          <p:cNvSpPr>
            <a:spLocks noChangeShapeType="1"/>
          </p:cNvSpPr>
          <p:nvPr/>
        </p:nvSpPr>
        <p:spPr bwMode="auto">
          <a:xfrm>
            <a:off x="533400" y="1066800"/>
            <a:ext cx="0" cy="5461000"/>
          </a:xfrm>
          <a:prstGeom prst="line">
            <a:avLst/>
          </a:prstGeom>
          <a:noFill/>
          <a:ln w="28575"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7" name="Line 61"/>
          <p:cNvSpPr>
            <a:spLocks noChangeShapeType="1"/>
          </p:cNvSpPr>
          <p:nvPr/>
        </p:nvSpPr>
        <p:spPr bwMode="auto">
          <a:xfrm>
            <a:off x="2006600" y="1066800"/>
            <a:ext cx="0" cy="54610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8" name="Line 62"/>
          <p:cNvSpPr>
            <a:spLocks noChangeShapeType="1"/>
          </p:cNvSpPr>
          <p:nvPr/>
        </p:nvSpPr>
        <p:spPr bwMode="auto">
          <a:xfrm>
            <a:off x="3327400" y="1066800"/>
            <a:ext cx="0" cy="54610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39999" name="Line 63"/>
          <p:cNvSpPr>
            <a:spLocks noChangeShapeType="1"/>
          </p:cNvSpPr>
          <p:nvPr/>
        </p:nvSpPr>
        <p:spPr bwMode="auto">
          <a:xfrm>
            <a:off x="4648200" y="1066800"/>
            <a:ext cx="0" cy="54610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40000" name="Line 64"/>
          <p:cNvSpPr>
            <a:spLocks noChangeShapeType="1"/>
          </p:cNvSpPr>
          <p:nvPr/>
        </p:nvSpPr>
        <p:spPr bwMode="auto">
          <a:xfrm>
            <a:off x="5969000" y="1066800"/>
            <a:ext cx="0" cy="54610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40001" name="Line 65"/>
          <p:cNvSpPr>
            <a:spLocks noChangeShapeType="1"/>
          </p:cNvSpPr>
          <p:nvPr/>
        </p:nvSpPr>
        <p:spPr bwMode="auto">
          <a:xfrm>
            <a:off x="7289800" y="1066800"/>
            <a:ext cx="0" cy="54610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
        <p:nvSpPr>
          <p:cNvPr id="40002" name="Line 66"/>
          <p:cNvSpPr>
            <a:spLocks noChangeShapeType="1"/>
          </p:cNvSpPr>
          <p:nvPr/>
        </p:nvSpPr>
        <p:spPr bwMode="auto">
          <a:xfrm>
            <a:off x="8610600" y="1066800"/>
            <a:ext cx="0" cy="5461000"/>
          </a:xfrm>
          <a:prstGeom prst="line">
            <a:avLst/>
          </a:prstGeom>
          <a:noFill/>
          <a:ln w="28575"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IN"/>
          </a:p>
        </p:txBody>
      </p:sp>
    </p:spTree>
    <p:extLst>
      <p:ext uri="{BB962C8B-B14F-4D97-AF65-F5344CB8AC3E}">
        <p14:creationId xmlns:p14="http://schemas.microsoft.com/office/powerpoint/2010/main" xmlns="" val="673160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HEPATITIS A</a:t>
            </a:r>
          </a:p>
        </p:txBody>
      </p:sp>
      <p:sp>
        <p:nvSpPr>
          <p:cNvPr id="40963" name="Rectangle 3"/>
          <p:cNvSpPr>
            <a:spLocks noGrp="1" noChangeArrowheads="1"/>
          </p:cNvSpPr>
          <p:nvPr>
            <p:ph idx="1"/>
          </p:nvPr>
        </p:nvSpPr>
        <p:spPr/>
        <p:txBody>
          <a:bodyPr/>
          <a:lstStyle/>
          <a:p>
            <a:pPr>
              <a:lnSpc>
                <a:spcPct val="90000"/>
              </a:lnSpc>
            </a:pPr>
            <a:r>
              <a:rPr lang="en-US" sz="2800" smtClean="0"/>
              <a:t>RNA Virus</a:t>
            </a:r>
          </a:p>
          <a:p>
            <a:pPr>
              <a:lnSpc>
                <a:spcPct val="90000"/>
              </a:lnSpc>
            </a:pPr>
            <a:r>
              <a:rPr lang="en-US" sz="2800" smtClean="0"/>
              <a:t>Fecal-oral</a:t>
            </a:r>
          </a:p>
          <a:p>
            <a:pPr>
              <a:lnSpc>
                <a:spcPct val="90000"/>
              </a:lnSpc>
            </a:pPr>
            <a:r>
              <a:rPr lang="en-US" sz="2800" smtClean="0"/>
              <a:t>Incubation 15-50 days</a:t>
            </a:r>
          </a:p>
          <a:p>
            <a:pPr>
              <a:lnSpc>
                <a:spcPct val="90000"/>
              </a:lnSpc>
            </a:pPr>
            <a:r>
              <a:rPr lang="en-US" sz="2800" smtClean="0"/>
              <a:t>Anti -Hepatitis A IgM present during acute illness. </a:t>
            </a:r>
          </a:p>
          <a:p>
            <a:pPr>
              <a:lnSpc>
                <a:spcPct val="90000"/>
              </a:lnSpc>
            </a:pPr>
            <a:r>
              <a:rPr lang="en-US" sz="2800" smtClean="0"/>
              <a:t>TX/Prevention: Vaccine, Immune serum globulin for contacts</a:t>
            </a:r>
          </a:p>
          <a:p>
            <a:pPr>
              <a:lnSpc>
                <a:spcPct val="90000"/>
              </a:lnSpc>
            </a:pPr>
            <a:r>
              <a:rPr lang="en-US" sz="2800" smtClean="0"/>
              <a:t>Px: Good – doesn’t become chronic rarely fulminant liver failure. </a:t>
            </a:r>
          </a:p>
        </p:txBody>
      </p:sp>
    </p:spTree>
    <p:extLst>
      <p:ext uri="{BB962C8B-B14F-4D97-AF65-F5344CB8AC3E}">
        <p14:creationId xmlns:p14="http://schemas.microsoft.com/office/powerpoint/2010/main" xmlns="" val="50116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a:bodyPr>
          <a:lstStyle/>
          <a:p>
            <a:pPr fontAlgn="auto">
              <a:spcAft>
                <a:spcPts val="0"/>
              </a:spcAft>
              <a:defRPr/>
            </a:pPr>
            <a:endParaRPr lang="en-US" smtClean="0">
              <a:solidFill>
                <a:schemeClr val="accent1">
                  <a:lumMod val="75000"/>
                </a:schemeClr>
              </a:solidFill>
            </a:endParaRPr>
          </a:p>
        </p:txBody>
      </p:sp>
      <p:pic>
        <p:nvPicPr>
          <p:cNvPr id="5123" name="Content Placeholder 6" descr="Image result for liver CARCINOMA images"/>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2199062" y="1100138"/>
            <a:ext cx="4768100" cy="3579812"/>
          </a:xfrm>
        </p:spPr>
      </p:pic>
    </p:spTree>
    <p:extLst>
      <p:ext uri="{BB962C8B-B14F-4D97-AF65-F5344CB8AC3E}">
        <p14:creationId xmlns:p14="http://schemas.microsoft.com/office/powerpoint/2010/main" xmlns="" val="457525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HEPATITIS B</a:t>
            </a:r>
          </a:p>
        </p:txBody>
      </p:sp>
      <p:sp>
        <p:nvSpPr>
          <p:cNvPr id="41987" name="Rectangle 3"/>
          <p:cNvSpPr>
            <a:spLocks noGrp="1" noChangeArrowheads="1"/>
          </p:cNvSpPr>
          <p:nvPr>
            <p:ph idx="1"/>
          </p:nvPr>
        </p:nvSpPr>
        <p:spPr/>
        <p:txBody>
          <a:bodyPr/>
          <a:lstStyle/>
          <a:p>
            <a:pPr>
              <a:lnSpc>
                <a:spcPct val="90000"/>
              </a:lnSpc>
            </a:pPr>
            <a:r>
              <a:rPr lang="en-US" smtClean="0"/>
              <a:t>DNA Virus</a:t>
            </a:r>
          </a:p>
          <a:p>
            <a:pPr>
              <a:lnSpc>
                <a:spcPct val="90000"/>
              </a:lnSpc>
            </a:pPr>
            <a:r>
              <a:rPr lang="en-US" smtClean="0"/>
              <a:t>Consists of surface and core</a:t>
            </a:r>
          </a:p>
          <a:p>
            <a:pPr>
              <a:lnSpc>
                <a:spcPct val="90000"/>
              </a:lnSpc>
            </a:pPr>
            <a:r>
              <a:rPr lang="en-US" smtClean="0"/>
              <a:t>Core consists of Core antigen and e-antigen</a:t>
            </a:r>
          </a:p>
          <a:p>
            <a:pPr>
              <a:lnSpc>
                <a:spcPct val="90000"/>
              </a:lnSpc>
            </a:pPr>
            <a:r>
              <a:rPr lang="en-US" smtClean="0"/>
              <a:t>Most infections are subclinical, but can present with arthralgias, glomerulonephritis, urticaria</a:t>
            </a:r>
          </a:p>
          <a:p>
            <a:pPr>
              <a:lnSpc>
                <a:spcPct val="90000"/>
              </a:lnSpc>
            </a:pPr>
            <a:r>
              <a:rPr lang="en-US" smtClean="0"/>
              <a:t>Parenteral or sexual transmission. </a:t>
            </a:r>
          </a:p>
        </p:txBody>
      </p:sp>
    </p:spTree>
    <p:extLst>
      <p:ext uri="{BB962C8B-B14F-4D97-AF65-F5344CB8AC3E}">
        <p14:creationId xmlns:p14="http://schemas.microsoft.com/office/powerpoint/2010/main" xmlns="" val="25898182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Hepatitis B continued	</a:t>
            </a:r>
          </a:p>
        </p:txBody>
      </p:sp>
      <p:sp>
        <p:nvSpPr>
          <p:cNvPr id="43011" name="Rectangle 3"/>
          <p:cNvSpPr>
            <a:spLocks noGrp="1" noChangeArrowheads="1"/>
          </p:cNvSpPr>
          <p:nvPr>
            <p:ph idx="1"/>
          </p:nvPr>
        </p:nvSpPr>
        <p:spPr/>
        <p:txBody>
          <a:bodyPr/>
          <a:lstStyle/>
          <a:p>
            <a:pPr>
              <a:lnSpc>
                <a:spcPct val="90000"/>
              </a:lnSpc>
            </a:pPr>
            <a:r>
              <a:rPr lang="en-US" smtClean="0"/>
              <a:t>Hepatocellular necrosis occurs due to the body’s reaction to the virus rather than due to the virus itself</a:t>
            </a:r>
          </a:p>
          <a:p>
            <a:pPr>
              <a:lnSpc>
                <a:spcPct val="90000"/>
              </a:lnSpc>
            </a:pPr>
            <a:r>
              <a:rPr lang="en-US" smtClean="0"/>
              <a:t>Therefore patients who have a severe illness from hep B are more likely to clear the virus. </a:t>
            </a:r>
          </a:p>
          <a:p>
            <a:pPr>
              <a:lnSpc>
                <a:spcPct val="90000"/>
              </a:lnSpc>
            </a:pPr>
            <a:r>
              <a:rPr lang="en-US" smtClean="0"/>
              <a:t>SEROLOGY: </a:t>
            </a:r>
          </a:p>
          <a:p>
            <a:pPr lvl="1">
              <a:lnSpc>
                <a:spcPct val="90000"/>
              </a:lnSpc>
            </a:pPr>
            <a:r>
              <a:rPr lang="en-US" smtClean="0"/>
              <a:t>Remember Acute infection has IgM chronic has IgG</a:t>
            </a:r>
          </a:p>
          <a:p>
            <a:pPr lvl="1">
              <a:lnSpc>
                <a:spcPct val="90000"/>
              </a:lnSpc>
            </a:pPr>
            <a:r>
              <a:rPr lang="en-US" smtClean="0"/>
              <a:t>Anti Core IgM is present during acute phase</a:t>
            </a:r>
          </a:p>
          <a:p>
            <a:pPr lvl="1">
              <a:lnSpc>
                <a:spcPct val="90000"/>
              </a:lnSpc>
            </a:pPr>
            <a:r>
              <a:rPr lang="en-US" smtClean="0"/>
              <a:t>Anti Core IgG indicates chronic infection. </a:t>
            </a:r>
          </a:p>
          <a:p>
            <a:pPr lvl="1">
              <a:lnSpc>
                <a:spcPct val="90000"/>
              </a:lnSpc>
            </a:pPr>
            <a:r>
              <a:rPr lang="en-US" smtClean="0"/>
              <a:t>Patients with Hep B e Ag have continued active replication</a:t>
            </a:r>
          </a:p>
          <a:p>
            <a:pPr lvl="1">
              <a:lnSpc>
                <a:spcPct val="90000"/>
              </a:lnSpc>
            </a:pPr>
            <a:r>
              <a:rPr lang="en-US" smtClean="0"/>
              <a:t>Immunized or previously exposed people have Negative HBsAg and HBeAg, they have IgG Anti HB Core, and Positive anti Hep Bs and e. </a:t>
            </a:r>
          </a:p>
          <a:p>
            <a:pPr>
              <a:lnSpc>
                <a:spcPct val="90000"/>
              </a:lnSpc>
              <a:buFont typeface="Wingdings" pitchFamily="2" charset="2"/>
              <a:buNone/>
            </a:pPr>
            <a:endParaRPr lang="en-US" smtClean="0"/>
          </a:p>
          <a:p>
            <a:pPr>
              <a:lnSpc>
                <a:spcPct val="90000"/>
              </a:lnSpc>
              <a:buFont typeface="Wingdings" pitchFamily="2" charset="2"/>
              <a:buNone/>
            </a:pPr>
            <a:endParaRPr lang="en-US" smtClean="0"/>
          </a:p>
        </p:txBody>
      </p:sp>
    </p:spTree>
    <p:extLst>
      <p:ext uri="{BB962C8B-B14F-4D97-AF65-F5344CB8AC3E}">
        <p14:creationId xmlns:p14="http://schemas.microsoft.com/office/powerpoint/2010/main" xmlns="" val="1389886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Grp="1" noChangeAspect="1"/>
          </p:cNvGraphicFramePr>
          <p:nvPr>
            <p:ph type="dgm" idx="1"/>
          </p:nvPr>
        </p:nvGraphicFramePr>
        <p:xfrm>
          <a:off x="685800" y="533400"/>
          <a:ext cx="7696200" cy="5772150"/>
        </p:xfrm>
        <a:graphic>
          <a:graphicData uri="http://schemas.openxmlformats.org/presentationml/2006/ole">
            <p:oleObj spid="_x0000_s1026" name="Slide" r:id="rId3" imgW="4572000" imgH="3429000" progId="PowerPoint.Slide.8">
              <p:embed/>
            </p:oleObj>
          </a:graphicData>
        </a:graphic>
      </p:graphicFrame>
    </p:spTree>
    <p:extLst>
      <p:ext uri="{BB962C8B-B14F-4D97-AF65-F5344CB8AC3E}">
        <p14:creationId xmlns:p14="http://schemas.microsoft.com/office/powerpoint/2010/main" xmlns="" val="3458517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685800" y="990600"/>
          <a:ext cx="7467600" cy="5600700"/>
        </p:xfrm>
        <a:graphic>
          <a:graphicData uri="http://schemas.openxmlformats.org/presentationml/2006/ole">
            <p:oleObj spid="_x0000_s2050" name="Slide" r:id="rId3" imgW="4572000" imgH="3429000" progId="PowerPoint.Slide.8">
              <p:embed/>
            </p:oleObj>
          </a:graphicData>
        </a:graphic>
      </p:graphicFrame>
      <p:sp>
        <p:nvSpPr>
          <p:cNvPr id="45059" name="Text Box 3"/>
          <p:cNvSpPr txBox="1">
            <a:spLocks noChangeArrowheads="1"/>
          </p:cNvSpPr>
          <p:nvPr/>
        </p:nvSpPr>
        <p:spPr bwMode="auto">
          <a:xfrm>
            <a:off x="609600" y="228600"/>
            <a:ext cx="76517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a:solidFill>
                  <a:srgbClr val="FFFF00"/>
                </a:solidFill>
                <a:latin typeface="Times New Roman" charset="0"/>
              </a:rPr>
              <a:t>Serological Patterns of Acute &amp; Chronic Hepatitis B</a:t>
            </a:r>
          </a:p>
        </p:txBody>
      </p:sp>
    </p:spTree>
    <p:extLst>
      <p:ext uri="{BB962C8B-B14F-4D97-AF65-F5344CB8AC3E}">
        <p14:creationId xmlns:p14="http://schemas.microsoft.com/office/powerpoint/2010/main" xmlns="" val="138468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rtlCol="0">
            <a:normAutofit/>
          </a:bodyPr>
          <a:lstStyle/>
          <a:p>
            <a:pPr fontAlgn="auto">
              <a:spcAft>
                <a:spcPts val="0"/>
              </a:spcAft>
              <a:defRPr/>
            </a:pPr>
            <a:endParaRPr lang="en-US" dirty="0" smtClean="0">
              <a:solidFill>
                <a:schemeClr val="accent1">
                  <a:lumMod val="75000"/>
                </a:schemeClr>
              </a:solidFill>
            </a:endParaRPr>
          </a:p>
        </p:txBody>
      </p:sp>
      <p:sp>
        <p:nvSpPr>
          <p:cNvPr id="46083" name="Rectangle 3"/>
          <p:cNvSpPr>
            <a:spLocks noGrp="1" noChangeArrowheads="1"/>
          </p:cNvSpPr>
          <p:nvPr>
            <p:ph idx="1"/>
          </p:nvPr>
        </p:nvSpPr>
        <p:spPr/>
        <p:txBody>
          <a:bodyPr/>
          <a:lstStyle/>
          <a:p>
            <a:pPr marL="381000" indent="-381000">
              <a:lnSpc>
                <a:spcPct val="80000"/>
              </a:lnSpc>
            </a:pPr>
            <a:endParaRPr lang="en-US" sz="1600" smtClean="0"/>
          </a:p>
        </p:txBody>
      </p:sp>
    </p:spTree>
    <p:extLst>
      <p:ext uri="{BB962C8B-B14F-4D97-AF65-F5344CB8AC3E}">
        <p14:creationId xmlns:p14="http://schemas.microsoft.com/office/powerpoint/2010/main" xmlns="" val="1747665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rtlCol="0">
            <a:normAutofit/>
          </a:bodyPr>
          <a:lstStyle/>
          <a:p>
            <a:pPr fontAlgn="auto">
              <a:spcAft>
                <a:spcPts val="0"/>
              </a:spcAft>
              <a:defRPr/>
            </a:pPr>
            <a:endParaRPr lang="en-US" dirty="0" smtClean="0">
              <a:solidFill>
                <a:schemeClr val="accent1">
                  <a:lumMod val="75000"/>
                </a:schemeClr>
              </a:solidFill>
            </a:endParaRPr>
          </a:p>
        </p:txBody>
      </p:sp>
      <p:sp>
        <p:nvSpPr>
          <p:cNvPr id="47107" name="Rectangle 3"/>
          <p:cNvSpPr>
            <a:spLocks noGrp="1" noChangeArrowheads="1"/>
          </p:cNvSpPr>
          <p:nvPr>
            <p:ph idx="1"/>
          </p:nvPr>
        </p:nvSpPr>
        <p:spPr/>
        <p:txBody>
          <a:bodyPr/>
          <a:lstStyle/>
          <a:p>
            <a:pPr>
              <a:lnSpc>
                <a:spcPct val="90000"/>
              </a:lnSpc>
            </a:pPr>
            <a:endParaRPr lang="en-US" smtClean="0"/>
          </a:p>
        </p:txBody>
      </p:sp>
    </p:spTree>
    <p:extLst>
      <p:ext uri="{BB962C8B-B14F-4D97-AF65-F5344CB8AC3E}">
        <p14:creationId xmlns:p14="http://schemas.microsoft.com/office/powerpoint/2010/main" xmlns="" val="4611960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Hepatitis C	</a:t>
            </a:r>
          </a:p>
        </p:txBody>
      </p:sp>
      <p:sp>
        <p:nvSpPr>
          <p:cNvPr id="48131" name="Rectangle 3"/>
          <p:cNvSpPr>
            <a:spLocks noGrp="1" noChangeArrowheads="1"/>
          </p:cNvSpPr>
          <p:nvPr>
            <p:ph idx="1"/>
          </p:nvPr>
        </p:nvSpPr>
        <p:spPr/>
        <p:txBody>
          <a:bodyPr/>
          <a:lstStyle/>
          <a:p>
            <a:pPr>
              <a:lnSpc>
                <a:spcPct val="90000"/>
              </a:lnSpc>
            </a:pPr>
            <a:r>
              <a:rPr lang="en-US" sz="2800" smtClean="0"/>
              <a:t>RNA virus</a:t>
            </a:r>
          </a:p>
          <a:p>
            <a:pPr>
              <a:lnSpc>
                <a:spcPct val="90000"/>
              </a:lnSpc>
            </a:pPr>
            <a:r>
              <a:rPr lang="en-US" sz="2800" smtClean="0"/>
              <a:t>Blood bourne ie. Transmission from IV drug use and transfusion of blood products prior to 1990. </a:t>
            </a:r>
          </a:p>
          <a:p>
            <a:pPr>
              <a:lnSpc>
                <a:spcPct val="90000"/>
              </a:lnSpc>
            </a:pPr>
            <a:r>
              <a:rPr lang="en-US" sz="2800" smtClean="0"/>
              <a:t>Can also be transmitted by snorting cocaine. </a:t>
            </a:r>
          </a:p>
          <a:p>
            <a:pPr>
              <a:lnSpc>
                <a:spcPct val="90000"/>
              </a:lnSpc>
            </a:pPr>
            <a:r>
              <a:rPr lang="en-US" sz="2800" smtClean="0"/>
              <a:t>Sexual transmission is low.</a:t>
            </a:r>
          </a:p>
          <a:p>
            <a:pPr>
              <a:lnSpc>
                <a:spcPct val="90000"/>
              </a:lnSpc>
            </a:pPr>
            <a:r>
              <a:rPr lang="en-US" sz="2800" smtClean="0"/>
              <a:t>Testing involves Anti HCV Antibody, and then viral load if positive.</a:t>
            </a:r>
          </a:p>
          <a:p>
            <a:pPr>
              <a:lnSpc>
                <a:spcPct val="90000"/>
              </a:lnSpc>
            </a:pPr>
            <a:r>
              <a:rPr lang="en-US" sz="2800" smtClean="0"/>
              <a:t>85% of patients develop chronic infection.</a:t>
            </a:r>
          </a:p>
        </p:txBody>
      </p:sp>
    </p:spTree>
    <p:extLst>
      <p:ext uri="{BB962C8B-B14F-4D97-AF65-F5344CB8AC3E}">
        <p14:creationId xmlns:p14="http://schemas.microsoft.com/office/powerpoint/2010/main" xmlns="" val="4017746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Complications of Hep C	</a:t>
            </a:r>
          </a:p>
        </p:txBody>
      </p:sp>
      <p:sp>
        <p:nvSpPr>
          <p:cNvPr id="49155" name="Rectangle 3"/>
          <p:cNvSpPr>
            <a:spLocks noGrp="1" noChangeArrowheads="1"/>
          </p:cNvSpPr>
          <p:nvPr>
            <p:ph idx="1"/>
          </p:nvPr>
        </p:nvSpPr>
        <p:spPr/>
        <p:txBody>
          <a:bodyPr/>
          <a:lstStyle/>
          <a:p>
            <a:r>
              <a:rPr lang="en-US" smtClean="0"/>
              <a:t>Cirrhosis</a:t>
            </a:r>
          </a:p>
          <a:p>
            <a:r>
              <a:rPr lang="en-US" smtClean="0"/>
              <a:t>Hepatocellular carcinoma</a:t>
            </a:r>
          </a:p>
          <a:p>
            <a:r>
              <a:rPr lang="en-US" smtClean="0"/>
              <a:t>Cryoglobulinaemia</a:t>
            </a:r>
          </a:p>
          <a:p>
            <a:r>
              <a:rPr lang="en-US" smtClean="0"/>
              <a:t>Prophyria cutanea tarda</a:t>
            </a:r>
          </a:p>
        </p:txBody>
      </p:sp>
    </p:spTree>
    <p:extLst>
      <p:ext uri="{BB962C8B-B14F-4D97-AF65-F5344CB8AC3E}">
        <p14:creationId xmlns:p14="http://schemas.microsoft.com/office/powerpoint/2010/main" xmlns="" val="11760604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Management of Hep C	</a:t>
            </a:r>
          </a:p>
        </p:txBody>
      </p:sp>
      <p:sp>
        <p:nvSpPr>
          <p:cNvPr id="50179" name="Rectangle 3"/>
          <p:cNvSpPr>
            <a:spLocks noGrp="1" noChangeArrowheads="1"/>
          </p:cNvSpPr>
          <p:nvPr>
            <p:ph idx="1"/>
          </p:nvPr>
        </p:nvSpPr>
        <p:spPr/>
        <p:txBody>
          <a:bodyPr/>
          <a:lstStyle/>
          <a:p>
            <a:pPr>
              <a:lnSpc>
                <a:spcPct val="90000"/>
              </a:lnSpc>
            </a:pPr>
            <a:r>
              <a:rPr lang="en-US" smtClean="0"/>
              <a:t>Interferon alpha with ribavirin for 6 to 12 months clears virus in approx 40% of patients. </a:t>
            </a:r>
          </a:p>
          <a:p>
            <a:pPr>
              <a:lnSpc>
                <a:spcPct val="90000"/>
              </a:lnSpc>
            </a:pPr>
            <a:r>
              <a:rPr lang="en-US" smtClean="0"/>
              <a:t>There is an algorithm which is used to decide who is treated, but basically anyone with Hep C, high ALT and less than 40 yo. If older than 40 should have biopsy first which should at least show periportal inflammation or fibrosis.</a:t>
            </a:r>
          </a:p>
        </p:txBody>
      </p:sp>
    </p:spTree>
    <p:extLst>
      <p:ext uri="{BB962C8B-B14F-4D97-AF65-F5344CB8AC3E}">
        <p14:creationId xmlns:p14="http://schemas.microsoft.com/office/powerpoint/2010/main" xmlns="" val="1095440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Other issues re. Hep C	</a:t>
            </a:r>
          </a:p>
        </p:txBody>
      </p:sp>
      <p:sp>
        <p:nvSpPr>
          <p:cNvPr id="51203" name="Rectangle 3"/>
          <p:cNvSpPr>
            <a:spLocks noGrp="1" noChangeArrowheads="1"/>
          </p:cNvSpPr>
          <p:nvPr>
            <p:ph idx="1"/>
          </p:nvPr>
        </p:nvSpPr>
        <p:spPr/>
        <p:txBody>
          <a:bodyPr/>
          <a:lstStyle/>
          <a:p>
            <a:r>
              <a:rPr lang="en-US" smtClean="0"/>
              <a:t>Once pt with Hep C is cirrhotic their risk of developing hepatocellular Ca is 1-4% per year</a:t>
            </a:r>
          </a:p>
          <a:p>
            <a:r>
              <a:rPr lang="en-US" smtClean="0"/>
              <a:t>Alcohol increases risk</a:t>
            </a:r>
          </a:p>
          <a:p>
            <a:endParaRPr lang="en-US" smtClean="0"/>
          </a:p>
        </p:txBody>
      </p:sp>
    </p:spTree>
    <p:extLst>
      <p:ext uri="{BB962C8B-B14F-4D97-AF65-F5344CB8AC3E}">
        <p14:creationId xmlns:p14="http://schemas.microsoft.com/office/powerpoint/2010/main" xmlns="" val="4149564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endParaRPr lang="en-US" smtClean="0">
              <a:solidFill>
                <a:schemeClr val="accent1">
                  <a:lumMod val="75000"/>
                </a:schemeClr>
              </a:solidFill>
            </a:endParaRPr>
          </a:p>
        </p:txBody>
      </p:sp>
      <p:pic>
        <p:nvPicPr>
          <p:cNvPr id="6147" name="Content Placeholder 3" descr="A chart shows the functions of the liv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304800"/>
            <a:ext cx="9144000" cy="6553200"/>
          </a:xfrm>
        </p:spPr>
      </p:pic>
    </p:spTree>
    <p:extLst>
      <p:ext uri="{BB962C8B-B14F-4D97-AF65-F5344CB8AC3E}">
        <p14:creationId xmlns:p14="http://schemas.microsoft.com/office/powerpoint/2010/main" xmlns="" val="33917197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Other viral hepatitis	</a:t>
            </a:r>
          </a:p>
        </p:txBody>
      </p:sp>
      <p:sp>
        <p:nvSpPr>
          <p:cNvPr id="52227" name="Rectangle 3"/>
          <p:cNvSpPr>
            <a:spLocks noGrp="1" noChangeArrowheads="1"/>
          </p:cNvSpPr>
          <p:nvPr>
            <p:ph idx="1"/>
          </p:nvPr>
        </p:nvSpPr>
        <p:spPr/>
        <p:txBody>
          <a:bodyPr/>
          <a:lstStyle/>
          <a:p>
            <a:r>
              <a:rPr lang="en-US" smtClean="0"/>
              <a:t>Hep E: Acute hepatitis just like hep A unless you are PREGNANT in which case can progress to fulminant hepatitis</a:t>
            </a:r>
          </a:p>
          <a:p>
            <a:r>
              <a:rPr lang="en-US" smtClean="0"/>
              <a:t>EBV, CMV, Herpes viruses can all cause acute hepatitis especially in immunocompromised.</a:t>
            </a:r>
          </a:p>
        </p:txBody>
      </p:sp>
    </p:spTree>
    <p:extLst>
      <p:ext uri="{BB962C8B-B14F-4D97-AF65-F5344CB8AC3E}">
        <p14:creationId xmlns:p14="http://schemas.microsoft.com/office/powerpoint/2010/main" xmlns="" val="12616794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Question	</a:t>
            </a:r>
          </a:p>
        </p:txBody>
      </p:sp>
      <p:sp>
        <p:nvSpPr>
          <p:cNvPr id="53251" name="Rectangle 3"/>
          <p:cNvSpPr>
            <a:spLocks noGrp="1" noChangeArrowheads="1"/>
          </p:cNvSpPr>
          <p:nvPr>
            <p:ph idx="1"/>
          </p:nvPr>
        </p:nvSpPr>
        <p:spPr>
          <a:xfrm>
            <a:off x="838200" y="1295400"/>
            <a:ext cx="8007350" cy="4800600"/>
          </a:xfrm>
        </p:spPr>
        <p:txBody>
          <a:bodyPr/>
          <a:lstStyle/>
          <a:p>
            <a:pPr marL="457200" indent="-457200">
              <a:lnSpc>
                <a:spcPct val="80000"/>
              </a:lnSpc>
            </a:pPr>
            <a:r>
              <a:rPr lang="en-US" sz="1800" smtClean="0"/>
              <a:t>A 38 yo woman was found to be Hep C positive 6 months ago after evaluation for raised AST. The infection was attributed to blood transfusions received during a car accident 15 years ago. She was pleased to learn last month that she is pregnant with her first child. </a:t>
            </a:r>
          </a:p>
          <a:p>
            <a:pPr marL="457200" indent="-457200">
              <a:lnSpc>
                <a:spcPct val="80000"/>
              </a:lnSpc>
            </a:pPr>
            <a:r>
              <a:rPr lang="en-US" sz="1800" smtClean="0"/>
              <a:t>The physical examination is within normal limits</a:t>
            </a:r>
          </a:p>
          <a:p>
            <a:pPr marL="457200" indent="-457200">
              <a:lnSpc>
                <a:spcPct val="80000"/>
              </a:lnSpc>
            </a:pPr>
            <a:r>
              <a:rPr lang="en-US" sz="1800" smtClean="0"/>
              <a:t>She would like further information concerning her prognosis and the risk of transmission of HCV to her husband and her child.</a:t>
            </a:r>
          </a:p>
          <a:p>
            <a:pPr marL="457200" indent="-457200">
              <a:lnSpc>
                <a:spcPct val="80000"/>
              </a:lnSpc>
            </a:pPr>
            <a:r>
              <a:rPr lang="en-US" sz="1800" smtClean="0"/>
              <a:t>All of the following statements about HCV infection are true except:</a:t>
            </a:r>
          </a:p>
          <a:p>
            <a:pPr marL="457200" indent="-457200">
              <a:lnSpc>
                <a:spcPct val="80000"/>
              </a:lnSpc>
              <a:buFont typeface="Wingdings" pitchFamily="2" charset="2"/>
              <a:buAutoNum type="alphaUcPeriod"/>
            </a:pPr>
            <a:r>
              <a:rPr lang="en-US" sz="1800" smtClean="0"/>
              <a:t>The chance of transmission of HCV to the newborn is low in the 5% range.</a:t>
            </a:r>
          </a:p>
          <a:p>
            <a:pPr marL="457200" indent="-457200">
              <a:lnSpc>
                <a:spcPct val="80000"/>
              </a:lnSpc>
              <a:buFont typeface="Wingdings" pitchFamily="2" charset="2"/>
              <a:buAutoNum type="alphaUcPeriod"/>
            </a:pPr>
            <a:r>
              <a:rPr lang="en-US" sz="1800" smtClean="0"/>
              <a:t>Barrier precautions including safe sex are recommended for all couples in a monogamous relationship because of high risk of transmission to the partner</a:t>
            </a:r>
          </a:p>
          <a:p>
            <a:pPr marL="457200" indent="-457200">
              <a:lnSpc>
                <a:spcPct val="80000"/>
              </a:lnSpc>
              <a:buFont typeface="Wingdings" pitchFamily="2" charset="2"/>
              <a:buAutoNum type="alphaUcPeriod"/>
            </a:pPr>
            <a:r>
              <a:rPr lang="en-US" sz="1800" smtClean="0"/>
              <a:t>Low level transmission of Hep C is recognized within households (5-10%), and the risk for such transmission should be minimized by practices that avoid blood-blood exposure such as sharing dental implements and razors</a:t>
            </a:r>
          </a:p>
          <a:p>
            <a:pPr marL="457200" indent="-457200">
              <a:lnSpc>
                <a:spcPct val="80000"/>
              </a:lnSpc>
              <a:buFont typeface="Wingdings" pitchFamily="2" charset="2"/>
              <a:buAutoNum type="alphaUcPeriod"/>
            </a:pPr>
            <a:r>
              <a:rPr lang="en-US" sz="1800" smtClean="0"/>
              <a:t>In patients with Hep C the chance of developing cirrhosis over several decades is 20-35%</a:t>
            </a:r>
          </a:p>
        </p:txBody>
      </p:sp>
    </p:spTree>
    <p:extLst>
      <p:ext uri="{BB962C8B-B14F-4D97-AF65-F5344CB8AC3E}">
        <p14:creationId xmlns:p14="http://schemas.microsoft.com/office/powerpoint/2010/main" xmlns="" val="2501311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Answer B</a:t>
            </a:r>
          </a:p>
        </p:txBody>
      </p:sp>
      <p:sp>
        <p:nvSpPr>
          <p:cNvPr id="54275" name="Rectangle 3"/>
          <p:cNvSpPr>
            <a:spLocks noGrp="1" noChangeArrowheads="1"/>
          </p:cNvSpPr>
          <p:nvPr>
            <p:ph idx="1"/>
          </p:nvPr>
        </p:nvSpPr>
        <p:spPr/>
        <p:txBody>
          <a:bodyPr/>
          <a:lstStyle/>
          <a:p>
            <a:pPr>
              <a:lnSpc>
                <a:spcPct val="90000"/>
              </a:lnSpc>
            </a:pPr>
            <a:r>
              <a:rPr lang="en-US" sz="2800" smtClean="0"/>
              <a:t>Maternal-fetal HCV transmission is approx 5%, however if mother is co-infected with HIV then risk increases to 30%</a:t>
            </a:r>
          </a:p>
          <a:p>
            <a:pPr>
              <a:lnSpc>
                <a:spcPct val="90000"/>
              </a:lnSpc>
            </a:pPr>
            <a:r>
              <a:rPr lang="en-US" sz="2800" smtClean="0"/>
              <a:t>Risk of sexual transmission between monogamous spouses is also low approx 5%</a:t>
            </a:r>
          </a:p>
          <a:p>
            <a:pPr>
              <a:lnSpc>
                <a:spcPct val="90000"/>
              </a:lnSpc>
            </a:pPr>
            <a:r>
              <a:rPr lang="en-US" sz="2800" smtClean="0"/>
              <a:t>Transmission can occur between non-sexual household contacts therefore should be told to avoid sharing razors etc. </a:t>
            </a:r>
          </a:p>
          <a:p>
            <a:pPr>
              <a:lnSpc>
                <a:spcPct val="90000"/>
              </a:lnSpc>
            </a:pPr>
            <a:r>
              <a:rPr lang="en-US" sz="2800" smtClean="0"/>
              <a:t>20-35% of patients with Hep C develop cirrhosis</a:t>
            </a:r>
          </a:p>
        </p:txBody>
      </p:sp>
    </p:spTree>
    <p:extLst>
      <p:ext uri="{BB962C8B-B14F-4D97-AF65-F5344CB8AC3E}">
        <p14:creationId xmlns:p14="http://schemas.microsoft.com/office/powerpoint/2010/main" xmlns="" val="3706464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Three “autoimmune” liver diseases</a:t>
            </a:r>
          </a:p>
        </p:txBody>
      </p:sp>
      <p:sp>
        <p:nvSpPr>
          <p:cNvPr id="144387" name="Rectangle 3"/>
          <p:cNvSpPr>
            <a:spLocks noGrp="1" noChangeArrowheads="1"/>
          </p:cNvSpPr>
          <p:nvPr>
            <p:ph idx="1"/>
          </p:nvPr>
        </p:nvSpPr>
        <p:spPr/>
        <p:txBody>
          <a:bodyPr/>
          <a:lstStyle/>
          <a:p>
            <a:r>
              <a:rPr lang="en-US" smtClean="0"/>
              <a:t>They are easily confused:</a:t>
            </a:r>
          </a:p>
          <a:p>
            <a:pPr lvl="1"/>
            <a:r>
              <a:rPr lang="en-US" smtClean="0"/>
              <a:t>Autoimmune hepatitis</a:t>
            </a:r>
          </a:p>
          <a:p>
            <a:pPr lvl="1"/>
            <a:r>
              <a:rPr lang="en-US" smtClean="0"/>
              <a:t>Primary Biliary Cirrhosis</a:t>
            </a:r>
          </a:p>
          <a:p>
            <a:pPr lvl="1"/>
            <a:r>
              <a:rPr lang="en-US" smtClean="0"/>
              <a:t>Primary Sclerosing Cholangitis</a:t>
            </a:r>
          </a:p>
        </p:txBody>
      </p:sp>
    </p:spTree>
    <p:extLst>
      <p:ext uri="{BB962C8B-B14F-4D97-AF65-F5344CB8AC3E}">
        <p14:creationId xmlns:p14="http://schemas.microsoft.com/office/powerpoint/2010/main" xmlns="" val="1037827987"/>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800" fill="hold">
                                          <p:stCondLst>
                                            <p:cond delay="0"/>
                                          </p:stCondLst>
                                        </p:cTn>
                                        <p:tgtEl>
                                          <p:spTgt spid="14438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443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44387">
                                            <p:txEl>
                                              <p:pRg st="0" end="0"/>
                                            </p:txEl>
                                          </p:spTgt>
                                        </p:tgtEl>
                                        <p:attrNameLst>
                                          <p:attrName>style.visibility</p:attrName>
                                        </p:attrNameLst>
                                      </p:cBhvr>
                                      <p:to>
                                        <p:strVal val="visible"/>
                                      </p:to>
                                    </p:set>
                                    <p:animEffect transition="in" filter="fade">
                                      <p:cBhvr>
                                        <p:cTn id="13" dur="1000"/>
                                        <p:tgtEl>
                                          <p:spTgt spid="144387">
                                            <p:txEl>
                                              <p:pRg st="0" end="0"/>
                                            </p:txEl>
                                          </p:spTgt>
                                        </p:tgtEl>
                                      </p:cBhvr>
                                    </p:animEffect>
                                    <p:anim calcmode="lin" valueType="num">
                                      <p:cBhvr>
                                        <p:cTn id="14" dur="1000" fill="hold"/>
                                        <p:tgtEl>
                                          <p:spTgt spid="14438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44387">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44387">
                                            <p:txEl>
                                              <p:pRg st="1" end="1"/>
                                            </p:txEl>
                                          </p:spTgt>
                                        </p:tgtEl>
                                        <p:attrNameLst>
                                          <p:attrName>style.visibility</p:attrName>
                                        </p:attrNameLst>
                                      </p:cBhvr>
                                      <p:to>
                                        <p:strVal val="visible"/>
                                      </p:to>
                                    </p:set>
                                    <p:animEffect transition="in" filter="fade">
                                      <p:cBhvr>
                                        <p:cTn id="18" dur="1000"/>
                                        <p:tgtEl>
                                          <p:spTgt spid="144387">
                                            <p:txEl>
                                              <p:pRg st="1" end="1"/>
                                            </p:txEl>
                                          </p:spTgt>
                                        </p:tgtEl>
                                      </p:cBhvr>
                                    </p:animEffect>
                                    <p:anim calcmode="lin" valueType="num">
                                      <p:cBhvr>
                                        <p:cTn id="19" dur="1000" fill="hold"/>
                                        <p:tgtEl>
                                          <p:spTgt spid="144387">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44387">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44387">
                                            <p:txEl>
                                              <p:pRg st="2" end="2"/>
                                            </p:txEl>
                                          </p:spTgt>
                                        </p:tgtEl>
                                        <p:attrNameLst>
                                          <p:attrName>style.visibility</p:attrName>
                                        </p:attrNameLst>
                                      </p:cBhvr>
                                      <p:to>
                                        <p:strVal val="visible"/>
                                      </p:to>
                                    </p:set>
                                    <p:animEffect transition="in" filter="fade">
                                      <p:cBhvr>
                                        <p:cTn id="23" dur="1000"/>
                                        <p:tgtEl>
                                          <p:spTgt spid="144387">
                                            <p:txEl>
                                              <p:pRg st="2" end="2"/>
                                            </p:txEl>
                                          </p:spTgt>
                                        </p:tgtEl>
                                      </p:cBhvr>
                                    </p:animEffect>
                                    <p:anim calcmode="lin" valueType="num">
                                      <p:cBhvr>
                                        <p:cTn id="24" dur="1000" fill="hold"/>
                                        <p:tgtEl>
                                          <p:spTgt spid="144387">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44387">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44387">
                                            <p:txEl>
                                              <p:pRg st="3" end="3"/>
                                            </p:txEl>
                                          </p:spTgt>
                                        </p:tgtEl>
                                        <p:attrNameLst>
                                          <p:attrName>style.visibility</p:attrName>
                                        </p:attrNameLst>
                                      </p:cBhvr>
                                      <p:to>
                                        <p:strVal val="visible"/>
                                      </p:to>
                                    </p:set>
                                    <p:animEffect transition="in" filter="fade">
                                      <p:cBhvr>
                                        <p:cTn id="28" dur="1000"/>
                                        <p:tgtEl>
                                          <p:spTgt spid="144387">
                                            <p:txEl>
                                              <p:pRg st="3" end="3"/>
                                            </p:txEl>
                                          </p:spTgt>
                                        </p:tgtEl>
                                      </p:cBhvr>
                                    </p:animEffect>
                                    <p:anim calcmode="lin" valueType="num">
                                      <p:cBhvr>
                                        <p:cTn id="29" dur="1000" fill="hold"/>
                                        <p:tgtEl>
                                          <p:spTgt spid="144387">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44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AUTOIMMUNE HEPATITIS</a:t>
            </a:r>
          </a:p>
        </p:txBody>
      </p:sp>
      <p:sp>
        <p:nvSpPr>
          <p:cNvPr id="56323" name="Rectangle 3"/>
          <p:cNvSpPr>
            <a:spLocks noGrp="1" noChangeArrowheads="1"/>
          </p:cNvSpPr>
          <p:nvPr>
            <p:ph idx="1"/>
          </p:nvPr>
        </p:nvSpPr>
        <p:spPr/>
        <p:txBody>
          <a:bodyPr/>
          <a:lstStyle/>
          <a:p>
            <a:pPr>
              <a:lnSpc>
                <a:spcPct val="80000"/>
              </a:lnSpc>
            </a:pPr>
            <a:r>
              <a:rPr lang="en-US" smtClean="0"/>
              <a:t>ANA positive</a:t>
            </a:r>
          </a:p>
          <a:p>
            <a:pPr>
              <a:lnSpc>
                <a:spcPct val="80000"/>
              </a:lnSpc>
            </a:pPr>
            <a:r>
              <a:rPr lang="en-US" smtClean="0"/>
              <a:t>Anti smooth muscle positive</a:t>
            </a:r>
          </a:p>
          <a:p>
            <a:pPr>
              <a:lnSpc>
                <a:spcPct val="80000"/>
              </a:lnSpc>
            </a:pPr>
            <a:r>
              <a:rPr lang="en-US" smtClean="0"/>
              <a:t>High bilirubin and ALT but normal Alk Phos (cf. Primary biliary cirrhosis)</a:t>
            </a:r>
          </a:p>
          <a:p>
            <a:pPr>
              <a:lnSpc>
                <a:spcPct val="80000"/>
              </a:lnSpc>
            </a:pPr>
            <a:r>
              <a:rPr lang="en-US" smtClean="0"/>
              <a:t>Presentation: tiredness, anorexia, RUQ pain, cushingoid facies despite no exogenous steroids. Stigmata of liver disease </a:t>
            </a:r>
          </a:p>
          <a:p>
            <a:pPr>
              <a:lnSpc>
                <a:spcPct val="80000"/>
              </a:lnSpc>
            </a:pPr>
            <a:r>
              <a:rPr lang="en-US" smtClean="0"/>
              <a:t>Pathology: Piecemeal necrosis with lymphocyte infiltration</a:t>
            </a:r>
          </a:p>
          <a:p>
            <a:pPr>
              <a:lnSpc>
                <a:spcPct val="80000"/>
              </a:lnSpc>
            </a:pPr>
            <a:r>
              <a:rPr lang="en-US" smtClean="0"/>
              <a:t>Tx: immunosupression, liver transplant</a:t>
            </a:r>
          </a:p>
          <a:p>
            <a:pPr>
              <a:lnSpc>
                <a:spcPct val="80000"/>
              </a:lnSpc>
            </a:pPr>
            <a:r>
              <a:rPr lang="en-US" smtClean="0"/>
              <a:t>Complications: All the complications of chronic liver disease</a:t>
            </a:r>
          </a:p>
        </p:txBody>
      </p:sp>
    </p:spTree>
    <p:extLst>
      <p:ext uri="{BB962C8B-B14F-4D97-AF65-F5344CB8AC3E}">
        <p14:creationId xmlns:p14="http://schemas.microsoft.com/office/powerpoint/2010/main" xmlns="" val="25473821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Primary Biliary Cirrhosis</a:t>
            </a:r>
          </a:p>
        </p:txBody>
      </p:sp>
      <p:sp>
        <p:nvSpPr>
          <p:cNvPr id="57347" name="Rectangle 3"/>
          <p:cNvSpPr>
            <a:spLocks noGrp="1" noChangeArrowheads="1"/>
          </p:cNvSpPr>
          <p:nvPr>
            <p:ph idx="1"/>
          </p:nvPr>
        </p:nvSpPr>
        <p:spPr/>
        <p:txBody>
          <a:bodyPr/>
          <a:lstStyle/>
          <a:p>
            <a:pPr>
              <a:lnSpc>
                <a:spcPct val="80000"/>
              </a:lnSpc>
            </a:pPr>
            <a:r>
              <a:rPr lang="en-US" sz="2000" smtClean="0"/>
              <a:t>Increased Alk phos and Antimitochondrial positive</a:t>
            </a:r>
          </a:p>
          <a:p>
            <a:pPr>
              <a:lnSpc>
                <a:spcPct val="80000"/>
              </a:lnSpc>
            </a:pPr>
            <a:r>
              <a:rPr lang="en-US" sz="2000" smtClean="0"/>
              <a:t>Damage to intralobular bile ducts by chronic granulomatous inflammation</a:t>
            </a:r>
          </a:p>
          <a:p>
            <a:pPr>
              <a:lnSpc>
                <a:spcPct val="80000"/>
              </a:lnSpc>
            </a:pPr>
            <a:r>
              <a:rPr lang="en-US" sz="2000" smtClean="0"/>
              <a:t>Associated with other autoimmune diseases (Thyroid, RA, Sjogrens, Systemic Sclerosis)</a:t>
            </a:r>
          </a:p>
          <a:p>
            <a:pPr>
              <a:lnSpc>
                <a:spcPct val="80000"/>
              </a:lnSpc>
            </a:pPr>
            <a:r>
              <a:rPr lang="en-US" sz="2000" smtClean="0"/>
              <a:t>NB. See granulomas on Bx not piecemeal necrosis</a:t>
            </a:r>
          </a:p>
          <a:p>
            <a:pPr>
              <a:lnSpc>
                <a:spcPct val="80000"/>
              </a:lnSpc>
            </a:pPr>
            <a:r>
              <a:rPr lang="en-US" sz="2000" smtClean="0"/>
              <a:t>Unable to excrete bile, therefore present with malabsorption of fat soluble vitamins. And with evidence of portal hypertension.</a:t>
            </a:r>
          </a:p>
          <a:p>
            <a:pPr>
              <a:lnSpc>
                <a:spcPct val="80000"/>
              </a:lnSpc>
            </a:pPr>
            <a:r>
              <a:rPr lang="en-US" sz="2000" smtClean="0"/>
              <a:t>Present with lethargy, itching and increased Alk Phos in a middleaged woman.</a:t>
            </a:r>
          </a:p>
          <a:p>
            <a:pPr>
              <a:lnSpc>
                <a:spcPct val="80000"/>
              </a:lnSpc>
            </a:pPr>
            <a:r>
              <a:rPr lang="en-US" sz="2000" smtClean="0"/>
              <a:t>May have hyperlipidaemia</a:t>
            </a:r>
          </a:p>
          <a:p>
            <a:pPr>
              <a:lnSpc>
                <a:spcPct val="80000"/>
              </a:lnSpc>
            </a:pPr>
            <a:r>
              <a:rPr lang="en-US" sz="2000" smtClean="0"/>
              <a:t>Consider in any patient with autoimmune disease presenting with liver disease. </a:t>
            </a:r>
          </a:p>
        </p:txBody>
      </p:sp>
    </p:spTree>
    <p:extLst>
      <p:ext uri="{BB962C8B-B14F-4D97-AF65-F5344CB8AC3E}">
        <p14:creationId xmlns:p14="http://schemas.microsoft.com/office/powerpoint/2010/main" xmlns="" val="19267808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Primary Sclerosing Cholangitis</a:t>
            </a:r>
          </a:p>
        </p:txBody>
      </p:sp>
      <p:sp>
        <p:nvSpPr>
          <p:cNvPr id="58371" name="Rectangle 3"/>
          <p:cNvSpPr>
            <a:spLocks noGrp="1" noChangeArrowheads="1"/>
          </p:cNvSpPr>
          <p:nvPr>
            <p:ph idx="1"/>
          </p:nvPr>
        </p:nvSpPr>
        <p:spPr/>
        <p:txBody>
          <a:bodyPr/>
          <a:lstStyle/>
          <a:p>
            <a:pPr>
              <a:lnSpc>
                <a:spcPct val="80000"/>
              </a:lnSpc>
            </a:pPr>
            <a:r>
              <a:rPr lang="en-US" sz="2000" smtClean="0"/>
              <a:t>Seen in patients with UC and HIV</a:t>
            </a:r>
          </a:p>
          <a:p>
            <a:pPr>
              <a:lnSpc>
                <a:spcPct val="80000"/>
              </a:lnSpc>
            </a:pPr>
            <a:r>
              <a:rPr lang="en-US" sz="2000" smtClean="0"/>
              <a:t>Inflammation, fibrosis and strictures of biliary tree causing “Beaded biliary tree” on ERCP</a:t>
            </a:r>
          </a:p>
          <a:p>
            <a:pPr>
              <a:lnSpc>
                <a:spcPct val="80000"/>
              </a:lnSpc>
            </a:pPr>
            <a:r>
              <a:rPr lang="en-US" sz="2000" smtClean="0"/>
              <a:t>Chronic biliary obstruction leads to cirrhosis</a:t>
            </a:r>
          </a:p>
          <a:p>
            <a:pPr>
              <a:lnSpc>
                <a:spcPct val="80000"/>
              </a:lnSpc>
            </a:pPr>
            <a:r>
              <a:rPr lang="en-US" sz="2000" smtClean="0"/>
              <a:t>Presentation: Asymptomatic high Alk Phos, Jaundice, pruritis abdo pain and fatigue</a:t>
            </a:r>
          </a:p>
          <a:p>
            <a:pPr>
              <a:lnSpc>
                <a:spcPct val="80000"/>
              </a:lnSpc>
            </a:pPr>
            <a:r>
              <a:rPr lang="en-US" sz="2000" smtClean="0"/>
              <a:t>Dx: High bilirubin and Alk phos but NEGATIVE antimitochondrial Ab (Cf. primary biliary cirrhosis)</a:t>
            </a:r>
          </a:p>
          <a:p>
            <a:pPr>
              <a:lnSpc>
                <a:spcPct val="80000"/>
              </a:lnSpc>
            </a:pPr>
            <a:r>
              <a:rPr lang="en-US" sz="2000" smtClean="0"/>
              <a:t>Mgt: Steroids, Cholestyramine or ursodeoxycholic acid to treat the pruritis and cholestasis but does not affect disease process</a:t>
            </a:r>
          </a:p>
          <a:p>
            <a:pPr>
              <a:lnSpc>
                <a:spcPct val="80000"/>
              </a:lnSpc>
            </a:pPr>
            <a:r>
              <a:rPr lang="en-US" sz="2000" smtClean="0"/>
              <a:t>Liver transplant for endstage disease but 20% recur. </a:t>
            </a:r>
          </a:p>
          <a:p>
            <a:pPr>
              <a:lnSpc>
                <a:spcPct val="80000"/>
              </a:lnSpc>
            </a:pPr>
            <a:r>
              <a:rPr lang="en-US" sz="2000" smtClean="0"/>
              <a:t>NB. PSC is independent of activity of UC.</a:t>
            </a:r>
          </a:p>
        </p:txBody>
      </p:sp>
    </p:spTree>
    <p:extLst>
      <p:ext uri="{BB962C8B-B14F-4D97-AF65-F5344CB8AC3E}">
        <p14:creationId xmlns:p14="http://schemas.microsoft.com/office/powerpoint/2010/main" xmlns="" val="14006447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What does this ERCP show?</a:t>
            </a:r>
          </a:p>
        </p:txBody>
      </p:sp>
      <p:pic>
        <p:nvPicPr>
          <p:cNvPr id="59395" name="Picture 6" descr="PSC Beaded biliary tree"/>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2745713" y="1100138"/>
            <a:ext cx="3674798" cy="3579812"/>
          </a:xfrm>
          <a:noFill/>
        </p:spPr>
      </p:pic>
    </p:spTree>
    <p:extLst>
      <p:ext uri="{BB962C8B-B14F-4D97-AF65-F5344CB8AC3E}">
        <p14:creationId xmlns:p14="http://schemas.microsoft.com/office/powerpoint/2010/main" xmlns="" val="15879541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NASH	</a:t>
            </a:r>
          </a:p>
        </p:txBody>
      </p:sp>
      <p:sp>
        <p:nvSpPr>
          <p:cNvPr id="60419" name="Rectangle 3"/>
          <p:cNvSpPr>
            <a:spLocks noGrp="1" noChangeArrowheads="1"/>
          </p:cNvSpPr>
          <p:nvPr>
            <p:ph idx="1"/>
          </p:nvPr>
        </p:nvSpPr>
        <p:spPr/>
        <p:txBody>
          <a:bodyPr/>
          <a:lstStyle/>
          <a:p>
            <a:pPr>
              <a:lnSpc>
                <a:spcPct val="90000"/>
              </a:lnSpc>
            </a:pPr>
            <a:r>
              <a:rPr lang="en-US" smtClean="0"/>
              <a:t>Non-Alcoholic Steatohepatitis</a:t>
            </a:r>
          </a:p>
          <a:p>
            <a:pPr>
              <a:lnSpc>
                <a:spcPct val="90000"/>
              </a:lnSpc>
            </a:pPr>
            <a:r>
              <a:rPr lang="en-US" smtClean="0"/>
              <a:t>Common cause of elevated liver function tests</a:t>
            </a:r>
          </a:p>
          <a:p>
            <a:pPr>
              <a:lnSpc>
                <a:spcPct val="90000"/>
              </a:lnSpc>
            </a:pPr>
            <a:r>
              <a:rPr lang="en-US" smtClean="0"/>
              <a:t>Often patients have metabolic syndrome with obesity, hyperlipidemia and diabetes</a:t>
            </a:r>
          </a:p>
          <a:p>
            <a:pPr>
              <a:lnSpc>
                <a:spcPct val="90000"/>
              </a:lnSpc>
            </a:pPr>
            <a:r>
              <a:rPr lang="en-US" smtClean="0"/>
              <a:t>20-30% progress to cirrhosis</a:t>
            </a:r>
          </a:p>
          <a:p>
            <a:pPr>
              <a:lnSpc>
                <a:spcPct val="90000"/>
              </a:lnSpc>
            </a:pPr>
            <a:r>
              <a:rPr lang="en-US" smtClean="0"/>
              <a:t>Weight loss, control of lipids and diabetes should reduce progression. </a:t>
            </a:r>
          </a:p>
        </p:txBody>
      </p:sp>
    </p:spTree>
    <p:extLst>
      <p:ext uri="{BB962C8B-B14F-4D97-AF65-F5344CB8AC3E}">
        <p14:creationId xmlns:p14="http://schemas.microsoft.com/office/powerpoint/2010/main" xmlns="" val="1060316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Genetic Liver disease</a:t>
            </a:r>
          </a:p>
        </p:txBody>
      </p:sp>
      <p:sp>
        <p:nvSpPr>
          <p:cNvPr id="61443" name="Rectangle 3"/>
          <p:cNvSpPr>
            <a:spLocks noGrp="1" noChangeArrowheads="1"/>
          </p:cNvSpPr>
          <p:nvPr>
            <p:ph idx="1"/>
          </p:nvPr>
        </p:nvSpPr>
        <p:spPr/>
        <p:txBody>
          <a:bodyPr/>
          <a:lstStyle/>
          <a:p>
            <a:r>
              <a:rPr lang="en-US" smtClean="0"/>
              <a:t>Wilsons	</a:t>
            </a:r>
          </a:p>
          <a:p>
            <a:r>
              <a:rPr lang="en-US" smtClean="0"/>
              <a:t>Hemochromatosis</a:t>
            </a:r>
          </a:p>
          <a:p>
            <a:r>
              <a:rPr lang="en-US" smtClean="0"/>
              <a:t>Alpha-1-Antitrypsin deficiency</a:t>
            </a:r>
          </a:p>
        </p:txBody>
      </p:sp>
    </p:spTree>
    <p:extLst>
      <p:ext uri="{BB962C8B-B14F-4D97-AF65-F5344CB8AC3E}">
        <p14:creationId xmlns:p14="http://schemas.microsoft.com/office/powerpoint/2010/main" xmlns="" val="3064794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rtlCol="0">
            <a:normAutofit/>
          </a:bodyPr>
          <a:lstStyle/>
          <a:p>
            <a:pPr fontAlgn="auto">
              <a:spcAft>
                <a:spcPts val="0"/>
              </a:spcAft>
              <a:defRPr/>
            </a:pPr>
            <a:r>
              <a:rPr lang="en-US" dirty="0" smtClean="0">
                <a:solidFill>
                  <a:schemeClr val="accent1">
                    <a:lumMod val="75000"/>
                  </a:schemeClr>
                </a:solidFill>
              </a:rPr>
              <a:t>Liver function test </a:t>
            </a:r>
            <a:endParaRPr lang="en-US" dirty="0">
              <a:solidFill>
                <a:schemeClr val="accent1">
                  <a:lumMod val="75000"/>
                </a:schemeClr>
              </a:solidFill>
            </a:endParaRPr>
          </a:p>
        </p:txBody>
      </p:sp>
      <p:sp>
        <p:nvSpPr>
          <p:cNvPr id="3" name="Content Placeholder 2"/>
          <p:cNvSpPr>
            <a:spLocks noGrp="1"/>
          </p:cNvSpPr>
          <p:nvPr>
            <p:ph idx="1"/>
          </p:nvPr>
        </p:nvSpPr>
        <p:spPr>
          <a:xfrm>
            <a:off x="457200" y="1143000"/>
            <a:ext cx="8229600" cy="6781800"/>
          </a:xfrm>
        </p:spPr>
        <p:txBody>
          <a:bodyPr rtlCol="0">
            <a:normAutofit/>
          </a:bodyPr>
          <a:lstStyle/>
          <a:p>
            <a:pPr fontAlgn="auto">
              <a:spcAft>
                <a:spcPts val="0"/>
              </a:spcAft>
              <a:buFont typeface="Wingdings" pitchFamily="2" charset="2"/>
              <a:buNone/>
              <a:defRPr/>
            </a:pPr>
            <a:r>
              <a:rPr lang="en-US" dirty="0" smtClean="0"/>
              <a:t>I. </a:t>
            </a:r>
          </a:p>
          <a:p>
            <a:pPr fontAlgn="auto">
              <a:spcAft>
                <a:spcPts val="0"/>
              </a:spcAft>
              <a:buFont typeface="Arial" pitchFamily="34" charset="0"/>
              <a:buChar char="•"/>
              <a:defRPr/>
            </a:pPr>
            <a:r>
              <a:rPr lang="en-US" dirty="0" smtClean="0"/>
              <a:t>Serum </a:t>
            </a:r>
            <a:r>
              <a:rPr lang="en-US" dirty="0" err="1" smtClean="0"/>
              <a:t>bilirubin</a:t>
            </a:r>
            <a:r>
              <a:rPr lang="en-US" dirty="0" smtClean="0"/>
              <a:t>   - </a:t>
            </a:r>
          </a:p>
          <a:p>
            <a:pPr fontAlgn="auto">
              <a:spcAft>
                <a:spcPts val="0"/>
              </a:spcAft>
              <a:buFont typeface="Arial" pitchFamily="34" charset="0"/>
              <a:buChar char="•"/>
              <a:defRPr/>
            </a:pPr>
            <a:r>
              <a:rPr lang="en-US" dirty="0" smtClean="0"/>
              <a:t>Serum albumin, globulin, albumin- globulin ratio  -  indicator of chronic liver disease</a:t>
            </a:r>
          </a:p>
          <a:p>
            <a:pPr fontAlgn="auto">
              <a:spcAft>
                <a:spcPts val="0"/>
              </a:spcAft>
              <a:buFont typeface="Arial" pitchFamily="34" charset="0"/>
              <a:buChar char="•"/>
              <a:defRPr/>
            </a:pPr>
            <a:r>
              <a:rPr lang="en-US" dirty="0" err="1" smtClean="0"/>
              <a:t>Prothrombin</a:t>
            </a:r>
            <a:r>
              <a:rPr lang="en-US" dirty="0" smtClean="0"/>
              <a:t> time – for cell synthesis</a:t>
            </a:r>
          </a:p>
          <a:p>
            <a:pPr fontAlgn="auto">
              <a:spcAft>
                <a:spcPts val="0"/>
              </a:spcAft>
              <a:buFont typeface="Wingdings" pitchFamily="2" charset="2"/>
              <a:buNone/>
              <a:defRPr/>
            </a:pPr>
            <a:r>
              <a:rPr lang="en-US" b="1" dirty="0" smtClean="0"/>
              <a:t>II .</a:t>
            </a:r>
            <a:r>
              <a:rPr lang="en-US" b="1" dirty="0" smtClean="0">
                <a:effectLst>
                  <a:outerShdw blurRad="38100" dist="38100" dir="2700000" algn="tl">
                    <a:srgbClr val="000000">
                      <a:alpha val="43137"/>
                    </a:srgbClr>
                  </a:outerShdw>
                </a:effectLst>
              </a:rPr>
              <a:t>Test for  serum enzyme assays</a:t>
            </a:r>
            <a:r>
              <a:rPr lang="en-US" dirty="0" smtClean="0">
                <a:effectLst>
                  <a:outerShdw blurRad="38100" dist="38100" dir="2700000" algn="tl">
                    <a:srgbClr val="000000">
                      <a:alpha val="43137"/>
                    </a:srgbClr>
                  </a:outerShdw>
                </a:effectLst>
              </a:rPr>
              <a:t>; For liver injury , liver damage</a:t>
            </a:r>
          </a:p>
          <a:p>
            <a:pPr fontAlgn="auto">
              <a:spcAft>
                <a:spcPts val="0"/>
              </a:spcAft>
              <a:buFont typeface="Arial" pitchFamily="34" charset="0"/>
              <a:buChar char="•"/>
              <a:defRPr/>
            </a:pPr>
            <a:r>
              <a:rPr lang="en-US" dirty="0" smtClean="0"/>
              <a:t>Alkaline </a:t>
            </a:r>
            <a:r>
              <a:rPr lang="en-US" dirty="0" err="1" smtClean="0"/>
              <a:t>phosphatase</a:t>
            </a:r>
            <a:r>
              <a:rPr lang="en-US" dirty="0" smtClean="0"/>
              <a:t> – </a:t>
            </a:r>
            <a:r>
              <a:rPr lang="en-US" dirty="0" err="1" smtClean="0"/>
              <a:t>secretory</a:t>
            </a:r>
            <a:r>
              <a:rPr lang="en-US" dirty="0" smtClean="0"/>
              <a:t> function</a:t>
            </a:r>
          </a:p>
          <a:p>
            <a:pPr fontAlgn="auto">
              <a:spcAft>
                <a:spcPts val="0"/>
              </a:spcAft>
              <a:buFont typeface="Arial" pitchFamily="34" charset="0"/>
              <a:buChar char="•"/>
              <a:defRPr/>
            </a:pPr>
            <a:r>
              <a:rPr lang="en-US" dirty="0" smtClean="0"/>
              <a:t>AST(SGOT)- inflammation</a:t>
            </a:r>
          </a:p>
          <a:p>
            <a:pPr fontAlgn="auto">
              <a:spcAft>
                <a:spcPts val="0"/>
              </a:spcAft>
              <a:buFont typeface="Arial" pitchFamily="34" charset="0"/>
              <a:buChar char="•"/>
              <a:defRPr/>
            </a:pPr>
            <a:r>
              <a:rPr lang="en-US" dirty="0" err="1" smtClean="0"/>
              <a:t>Alanine</a:t>
            </a:r>
            <a:r>
              <a:rPr lang="en-US" dirty="0" smtClean="0"/>
              <a:t> </a:t>
            </a:r>
            <a:r>
              <a:rPr lang="en-US" dirty="0" err="1" smtClean="0"/>
              <a:t>transaminase</a:t>
            </a:r>
            <a:r>
              <a:rPr lang="en-US" dirty="0" smtClean="0"/>
              <a:t> ,ALT(SGPT) – liver specific</a:t>
            </a:r>
          </a:p>
          <a:p>
            <a:pPr fontAlgn="auto">
              <a:spcAft>
                <a:spcPts val="0"/>
              </a:spcAft>
              <a:buFont typeface="Arial" pitchFamily="34" charset="0"/>
              <a:buChar char="•"/>
              <a:defRPr/>
            </a:pPr>
            <a:r>
              <a:rPr lang="en-US" dirty="0" smtClean="0"/>
              <a:t>5 nucleotide</a:t>
            </a:r>
          </a:p>
          <a:p>
            <a:pPr fontAlgn="auto">
              <a:spcAft>
                <a:spcPts val="0"/>
              </a:spcAft>
              <a:buFont typeface="Arial" pitchFamily="34" charset="0"/>
              <a:buChar char="•"/>
              <a:defRPr/>
            </a:pPr>
            <a:r>
              <a:rPr lang="en-US" dirty="0" smtClean="0"/>
              <a:t>GGT- 10- 48 IU/L</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 </a:t>
            </a:r>
            <a:endParaRPr lang="en-US" dirty="0"/>
          </a:p>
        </p:txBody>
      </p:sp>
    </p:spTree>
    <p:extLst>
      <p:ext uri="{BB962C8B-B14F-4D97-AF65-F5344CB8AC3E}">
        <p14:creationId xmlns:p14="http://schemas.microsoft.com/office/powerpoint/2010/main" xmlns="" val="4742769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Hemochromatosis</a:t>
            </a:r>
          </a:p>
        </p:txBody>
      </p:sp>
      <p:sp>
        <p:nvSpPr>
          <p:cNvPr id="62467" name="Rectangle 3"/>
          <p:cNvSpPr>
            <a:spLocks noGrp="1" noChangeArrowheads="1"/>
          </p:cNvSpPr>
          <p:nvPr>
            <p:ph idx="1"/>
          </p:nvPr>
        </p:nvSpPr>
        <p:spPr/>
        <p:txBody>
          <a:bodyPr/>
          <a:lstStyle/>
          <a:p>
            <a:pPr>
              <a:lnSpc>
                <a:spcPct val="80000"/>
              </a:lnSpc>
            </a:pPr>
            <a:r>
              <a:rPr lang="en-US" sz="2000" smtClean="0"/>
              <a:t>Autosomal recessive</a:t>
            </a:r>
          </a:p>
          <a:p>
            <a:pPr>
              <a:lnSpc>
                <a:spcPct val="80000"/>
              </a:lnSpc>
            </a:pPr>
            <a:r>
              <a:rPr lang="en-US" sz="2000" smtClean="0"/>
              <a:t>Gene on Chromosome 6</a:t>
            </a:r>
          </a:p>
          <a:p>
            <a:pPr>
              <a:lnSpc>
                <a:spcPct val="80000"/>
              </a:lnSpc>
            </a:pPr>
            <a:r>
              <a:rPr lang="en-US" sz="2000" smtClean="0"/>
              <a:t>Increased Fe absorption from gut, depositied in tissues causing fibrosis and functional failure.</a:t>
            </a:r>
          </a:p>
          <a:p>
            <a:pPr>
              <a:lnSpc>
                <a:spcPct val="80000"/>
              </a:lnSpc>
            </a:pPr>
            <a:r>
              <a:rPr lang="en-US" sz="2000" smtClean="0"/>
              <a:t>Presentation: “BRONZE DIABETES”, but also arthralgias, Hepatosplenomegally and stigmata of liver disease, testicular atrophy, CCF due to restrictive cardiomyopathy</a:t>
            </a:r>
          </a:p>
          <a:p>
            <a:pPr>
              <a:lnSpc>
                <a:spcPct val="80000"/>
              </a:lnSpc>
            </a:pPr>
            <a:r>
              <a:rPr lang="en-US" sz="2000" smtClean="0"/>
              <a:t>Dx: High Fe and Ferritin, low TIBC, Low testosterone, Diabetic. Joint XRays show chondrocalcinosis</a:t>
            </a:r>
          </a:p>
          <a:p>
            <a:pPr>
              <a:lnSpc>
                <a:spcPct val="80000"/>
              </a:lnSpc>
            </a:pPr>
            <a:r>
              <a:rPr lang="en-US" sz="2000" smtClean="0"/>
              <a:t>Dual energy CT scan shows iron overload</a:t>
            </a:r>
          </a:p>
          <a:p>
            <a:pPr>
              <a:lnSpc>
                <a:spcPct val="80000"/>
              </a:lnSpc>
            </a:pPr>
            <a:r>
              <a:rPr lang="en-US" sz="2000" smtClean="0"/>
              <a:t>Liver Bx shows Fe staining</a:t>
            </a:r>
          </a:p>
          <a:p>
            <a:pPr>
              <a:lnSpc>
                <a:spcPct val="80000"/>
              </a:lnSpc>
            </a:pPr>
            <a:r>
              <a:rPr lang="en-US" sz="2000" smtClean="0"/>
              <a:t>NB. Hemochromatosis can be secondary to B Thalassemia and repeated blood transfusions. </a:t>
            </a:r>
          </a:p>
        </p:txBody>
      </p:sp>
    </p:spTree>
    <p:extLst>
      <p:ext uri="{BB962C8B-B14F-4D97-AF65-F5344CB8AC3E}">
        <p14:creationId xmlns:p14="http://schemas.microsoft.com/office/powerpoint/2010/main" xmlns="" val="32266955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Skin color of Hemochromatosis</a:t>
            </a:r>
          </a:p>
        </p:txBody>
      </p:sp>
      <p:pic>
        <p:nvPicPr>
          <p:cNvPr id="63491" name="Picture 5" descr="Skin of Hemochromatosis"/>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2257143" y="1100138"/>
            <a:ext cx="4651938" cy="3579812"/>
          </a:xfrm>
          <a:noFill/>
        </p:spPr>
      </p:pic>
    </p:spTree>
    <p:extLst>
      <p:ext uri="{BB962C8B-B14F-4D97-AF65-F5344CB8AC3E}">
        <p14:creationId xmlns:p14="http://schemas.microsoft.com/office/powerpoint/2010/main" xmlns="" val="35354309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5"/>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QUESTION</a:t>
            </a:r>
          </a:p>
        </p:txBody>
      </p:sp>
      <p:sp>
        <p:nvSpPr>
          <p:cNvPr id="64515" name="Rectangle 6"/>
          <p:cNvSpPr>
            <a:spLocks noGrp="1" noChangeArrowheads="1"/>
          </p:cNvSpPr>
          <p:nvPr>
            <p:ph idx="1"/>
          </p:nvPr>
        </p:nvSpPr>
        <p:spPr/>
        <p:txBody>
          <a:bodyPr/>
          <a:lstStyle/>
          <a:p>
            <a:pPr marL="533400" indent="-533400">
              <a:lnSpc>
                <a:spcPct val="80000"/>
              </a:lnSpc>
            </a:pPr>
            <a:r>
              <a:rPr lang="en-US" sz="2000" smtClean="0"/>
              <a:t>During evaluation of an elevated ALT a 45 year old alcoholic man is found to have a serum iron concentration of 245mg/dL, a total iron binding capacity of 290 mg/dL 84% transferrin saturation and a serum ferritin of 2120ng/mL. The physical examination shows no evidence of chronic liver or cardiac disease</a:t>
            </a:r>
          </a:p>
          <a:p>
            <a:pPr marL="533400" indent="-533400">
              <a:lnSpc>
                <a:spcPct val="80000"/>
              </a:lnSpc>
            </a:pPr>
            <a:r>
              <a:rPr lang="en-US" sz="2000" smtClean="0"/>
              <a:t>Which one of the following is the most appropriate course of management for this patient?</a:t>
            </a:r>
          </a:p>
          <a:p>
            <a:pPr marL="533400" indent="-533400">
              <a:lnSpc>
                <a:spcPct val="80000"/>
              </a:lnSpc>
              <a:buFont typeface="Wingdings" pitchFamily="2" charset="2"/>
              <a:buAutoNum type="alphaUcPeriod"/>
            </a:pPr>
            <a:r>
              <a:rPr lang="en-US" sz="2000" smtClean="0"/>
              <a:t>Biopsy to make a definitive diagnosis</a:t>
            </a:r>
          </a:p>
          <a:p>
            <a:pPr marL="533400" indent="-533400">
              <a:lnSpc>
                <a:spcPct val="80000"/>
              </a:lnSpc>
              <a:buFont typeface="Wingdings" pitchFamily="2" charset="2"/>
              <a:buAutoNum type="alphaUcPeriod"/>
            </a:pPr>
            <a:r>
              <a:rPr lang="en-US" sz="2000" smtClean="0"/>
              <a:t>MRI evaluation for iron overload</a:t>
            </a:r>
          </a:p>
          <a:p>
            <a:pPr marL="533400" indent="-533400">
              <a:lnSpc>
                <a:spcPct val="80000"/>
              </a:lnSpc>
              <a:buFont typeface="Wingdings" pitchFamily="2" charset="2"/>
              <a:buAutoNum type="alphaUcPeriod"/>
            </a:pPr>
            <a:r>
              <a:rPr lang="en-US" sz="2000" smtClean="0"/>
              <a:t>Weekly phlebotomy</a:t>
            </a:r>
          </a:p>
          <a:p>
            <a:pPr marL="533400" indent="-533400">
              <a:lnSpc>
                <a:spcPct val="80000"/>
              </a:lnSpc>
              <a:buFont typeface="Wingdings" pitchFamily="2" charset="2"/>
              <a:buAutoNum type="alphaUcPeriod"/>
            </a:pPr>
            <a:r>
              <a:rPr lang="en-US" sz="2000" smtClean="0"/>
              <a:t>HLA typing</a:t>
            </a:r>
          </a:p>
        </p:txBody>
      </p:sp>
    </p:spTree>
    <p:extLst>
      <p:ext uri="{BB962C8B-B14F-4D97-AF65-F5344CB8AC3E}">
        <p14:creationId xmlns:p14="http://schemas.microsoft.com/office/powerpoint/2010/main" xmlns="" val="21263404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Answer A</a:t>
            </a:r>
          </a:p>
        </p:txBody>
      </p:sp>
      <p:sp>
        <p:nvSpPr>
          <p:cNvPr id="65539" name="Rectangle 3"/>
          <p:cNvSpPr>
            <a:spLocks noGrp="1" noChangeArrowheads="1"/>
          </p:cNvSpPr>
          <p:nvPr>
            <p:ph idx="1"/>
          </p:nvPr>
        </p:nvSpPr>
        <p:spPr/>
        <p:txBody>
          <a:bodyPr/>
          <a:lstStyle/>
          <a:p>
            <a:r>
              <a:rPr lang="en-US" smtClean="0"/>
              <a:t>Definitive diagnosis of Hemochromatosis requires liver biopsy to determine hepatic iron index. </a:t>
            </a:r>
          </a:p>
          <a:p>
            <a:r>
              <a:rPr lang="en-US" smtClean="0"/>
              <a:t>If positive the patients siblings should be screened</a:t>
            </a:r>
          </a:p>
          <a:p>
            <a:pPr>
              <a:buFont typeface="Wingdings" pitchFamily="2" charset="2"/>
              <a:buNone/>
            </a:pPr>
            <a:endParaRPr lang="en-US" smtClean="0"/>
          </a:p>
        </p:txBody>
      </p:sp>
    </p:spTree>
    <p:extLst>
      <p:ext uri="{BB962C8B-B14F-4D97-AF65-F5344CB8AC3E}">
        <p14:creationId xmlns:p14="http://schemas.microsoft.com/office/powerpoint/2010/main" xmlns="" val="13347092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rtlCol="0">
            <a:normAutofit/>
          </a:bodyPr>
          <a:lstStyle/>
          <a:p>
            <a:pPr fontAlgn="auto">
              <a:spcAft>
                <a:spcPts val="0"/>
              </a:spcAft>
              <a:defRPr/>
            </a:pPr>
            <a:r>
              <a:rPr lang="en-US" sz="4000" smtClean="0">
                <a:solidFill>
                  <a:schemeClr val="accent1">
                    <a:lumMod val="75000"/>
                  </a:schemeClr>
                </a:solidFill>
              </a:rPr>
              <a:t>What is this sign called and what is it associated with ?</a:t>
            </a:r>
          </a:p>
        </p:txBody>
      </p:sp>
      <p:pic>
        <p:nvPicPr>
          <p:cNvPr id="66563" name="Picture 5" descr="Wilsons"/>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24000" y="1628775"/>
            <a:ext cx="6096000" cy="4360863"/>
          </a:xfrm>
          <a:noFill/>
        </p:spPr>
      </p:pic>
    </p:spTree>
    <p:extLst>
      <p:ext uri="{BB962C8B-B14F-4D97-AF65-F5344CB8AC3E}">
        <p14:creationId xmlns:p14="http://schemas.microsoft.com/office/powerpoint/2010/main" xmlns="" val="327939325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Wilson’s Disease	</a:t>
            </a:r>
          </a:p>
        </p:txBody>
      </p:sp>
      <p:sp>
        <p:nvSpPr>
          <p:cNvPr id="67587" name="Rectangle 3"/>
          <p:cNvSpPr>
            <a:spLocks noGrp="1" noChangeArrowheads="1"/>
          </p:cNvSpPr>
          <p:nvPr>
            <p:ph idx="1"/>
          </p:nvPr>
        </p:nvSpPr>
        <p:spPr/>
        <p:txBody>
          <a:bodyPr/>
          <a:lstStyle/>
          <a:p>
            <a:pPr>
              <a:lnSpc>
                <a:spcPct val="80000"/>
              </a:lnSpc>
            </a:pPr>
            <a:r>
              <a:rPr lang="en-US" sz="2000" smtClean="0"/>
              <a:t>Autosomal Recessive</a:t>
            </a:r>
          </a:p>
          <a:p>
            <a:pPr>
              <a:lnSpc>
                <a:spcPct val="80000"/>
              </a:lnSpc>
            </a:pPr>
            <a:r>
              <a:rPr lang="en-US" sz="2000" smtClean="0"/>
              <a:t>Deletion on Chromosome 13</a:t>
            </a:r>
          </a:p>
          <a:p>
            <a:pPr>
              <a:lnSpc>
                <a:spcPct val="80000"/>
              </a:lnSpc>
            </a:pPr>
            <a:r>
              <a:rPr lang="en-US" sz="2000" smtClean="0"/>
              <a:t>Defective intrahepatic formation of caeruloplasmin therefore failure of biliary excretion and high total body and tissue levels of copper. </a:t>
            </a:r>
          </a:p>
          <a:p>
            <a:pPr>
              <a:lnSpc>
                <a:spcPct val="80000"/>
              </a:lnSpc>
            </a:pPr>
            <a:r>
              <a:rPr lang="en-US" sz="2000" smtClean="0"/>
              <a:t>Dx High serum caeruloplasmin, increased urinary copper.</a:t>
            </a:r>
          </a:p>
          <a:p>
            <a:pPr>
              <a:lnSpc>
                <a:spcPct val="80000"/>
              </a:lnSpc>
            </a:pPr>
            <a:r>
              <a:rPr lang="en-US" sz="2000" smtClean="0"/>
              <a:t>PRESENTATION: Cirrhosis, Kaiser-Fleischer rings, hypoparathyroidism, arthropathy, Fanconi syndrome (renal tubular acidosis) CNS: Psychosis, extrapyramidal syndrome, mental retardation and seizures. </a:t>
            </a:r>
          </a:p>
          <a:p>
            <a:pPr>
              <a:lnSpc>
                <a:spcPct val="80000"/>
              </a:lnSpc>
            </a:pPr>
            <a:r>
              <a:rPr lang="en-US" sz="2000" smtClean="0"/>
              <a:t>Think of this in a young patient with strange neurology and liver disease</a:t>
            </a:r>
          </a:p>
          <a:p>
            <a:pPr>
              <a:lnSpc>
                <a:spcPct val="80000"/>
              </a:lnSpc>
            </a:pPr>
            <a:r>
              <a:rPr lang="en-US" sz="2000" smtClean="0"/>
              <a:t>Tx: Copper chelation with penicillamine, can cure with liver transplant BUT the CNS sequalae will not resolve.</a:t>
            </a:r>
          </a:p>
        </p:txBody>
      </p:sp>
    </p:spTree>
    <p:extLst>
      <p:ext uri="{BB962C8B-B14F-4D97-AF65-F5344CB8AC3E}">
        <p14:creationId xmlns:p14="http://schemas.microsoft.com/office/powerpoint/2010/main" xmlns="" val="8758923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rtlCol="0">
            <a:normAutofit/>
          </a:bodyPr>
          <a:lstStyle/>
          <a:p>
            <a:pPr fontAlgn="auto">
              <a:spcAft>
                <a:spcPts val="0"/>
              </a:spcAft>
              <a:defRPr/>
            </a:pPr>
            <a:r>
              <a:rPr lang="el-GR" smtClean="0">
                <a:solidFill>
                  <a:schemeClr val="accent1">
                    <a:lumMod val="75000"/>
                  </a:schemeClr>
                </a:solidFill>
              </a:rPr>
              <a:t>α</a:t>
            </a:r>
            <a:r>
              <a:rPr lang="en-US" smtClean="0">
                <a:solidFill>
                  <a:schemeClr val="accent1">
                    <a:lumMod val="75000"/>
                  </a:schemeClr>
                </a:solidFill>
              </a:rPr>
              <a:t>-1 Antitrypsin Deficiency</a:t>
            </a:r>
            <a:endParaRPr lang="el-GR" smtClean="0">
              <a:solidFill>
                <a:schemeClr val="accent1">
                  <a:lumMod val="75000"/>
                </a:schemeClr>
              </a:solidFill>
            </a:endParaRPr>
          </a:p>
        </p:txBody>
      </p:sp>
      <p:sp>
        <p:nvSpPr>
          <p:cNvPr id="68611" name="Rectangle 3"/>
          <p:cNvSpPr>
            <a:spLocks noGrp="1" noChangeArrowheads="1"/>
          </p:cNvSpPr>
          <p:nvPr>
            <p:ph idx="1"/>
          </p:nvPr>
        </p:nvSpPr>
        <p:spPr/>
        <p:txBody>
          <a:bodyPr/>
          <a:lstStyle/>
          <a:p>
            <a:r>
              <a:rPr lang="en-US" sz="2800" smtClean="0"/>
              <a:t>THE AUTOSOMAL DOMINANT ONE!</a:t>
            </a:r>
          </a:p>
          <a:p>
            <a:r>
              <a:rPr lang="en-US" sz="2800" smtClean="0"/>
              <a:t>Severity of disease is dependent on which alleles are affected (ie which phenotype)</a:t>
            </a:r>
          </a:p>
          <a:p>
            <a:r>
              <a:rPr lang="en-US" sz="2800" smtClean="0"/>
              <a:t>Gene on Chromosome 14</a:t>
            </a:r>
          </a:p>
          <a:p>
            <a:r>
              <a:rPr lang="en-US" sz="2800" smtClean="0"/>
              <a:t>Intrahepatic accumulation of </a:t>
            </a:r>
            <a:r>
              <a:rPr lang="el-GR" sz="2800" smtClean="0">
                <a:cs typeface="Arial" charset="0"/>
              </a:rPr>
              <a:t>α</a:t>
            </a:r>
            <a:r>
              <a:rPr lang="en-US" sz="2800" smtClean="0">
                <a:cs typeface="Arial" charset="0"/>
              </a:rPr>
              <a:t>-1 Antitrypsin causes liver disease and can lead to cirrhosis</a:t>
            </a:r>
          </a:p>
          <a:p>
            <a:r>
              <a:rPr lang="en-US" sz="2800" smtClean="0">
                <a:cs typeface="Arial" charset="0"/>
              </a:rPr>
              <a:t>May have Lung disease (emphysema)</a:t>
            </a:r>
            <a:endParaRPr lang="el-GR" sz="2800" smtClean="0">
              <a:cs typeface="Arial" charset="0"/>
            </a:endParaRPr>
          </a:p>
        </p:txBody>
      </p:sp>
    </p:spTree>
    <p:extLst>
      <p:ext uri="{BB962C8B-B14F-4D97-AF65-F5344CB8AC3E}">
        <p14:creationId xmlns:p14="http://schemas.microsoft.com/office/powerpoint/2010/main" xmlns="" val="636123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Budd Chiari Syndrome</a:t>
            </a:r>
          </a:p>
        </p:txBody>
      </p:sp>
      <p:sp>
        <p:nvSpPr>
          <p:cNvPr id="69635" name="Rectangle 3"/>
          <p:cNvSpPr>
            <a:spLocks noGrp="1" noChangeArrowheads="1"/>
          </p:cNvSpPr>
          <p:nvPr>
            <p:ph idx="1"/>
          </p:nvPr>
        </p:nvSpPr>
        <p:spPr/>
        <p:txBody>
          <a:bodyPr/>
          <a:lstStyle/>
          <a:p>
            <a:pPr>
              <a:lnSpc>
                <a:spcPct val="90000"/>
              </a:lnSpc>
            </a:pPr>
            <a:r>
              <a:rPr lang="en-US" smtClean="0"/>
              <a:t>Just know that it is thrombosis of hepatic veins</a:t>
            </a:r>
          </a:p>
          <a:p>
            <a:pPr>
              <a:lnSpc>
                <a:spcPct val="90000"/>
              </a:lnSpc>
            </a:pPr>
            <a:r>
              <a:rPr lang="en-US" smtClean="0"/>
              <a:t>May be acute or chronic</a:t>
            </a:r>
          </a:p>
          <a:p>
            <a:pPr>
              <a:lnSpc>
                <a:spcPct val="90000"/>
              </a:lnSpc>
            </a:pPr>
            <a:r>
              <a:rPr lang="en-US" smtClean="0"/>
              <a:t>May be associated with hypercoagulable state therefore must do thrombophilia screen. Also look for underlying maliganacy</a:t>
            </a:r>
          </a:p>
          <a:p>
            <a:pPr>
              <a:lnSpc>
                <a:spcPct val="90000"/>
              </a:lnSpc>
            </a:pPr>
            <a:r>
              <a:rPr lang="en-US" smtClean="0"/>
              <a:t>Can occur with hydatid cysts</a:t>
            </a:r>
          </a:p>
          <a:p>
            <a:pPr>
              <a:lnSpc>
                <a:spcPct val="90000"/>
              </a:lnSpc>
            </a:pPr>
            <a:r>
              <a:rPr lang="en-US" smtClean="0"/>
              <a:t>Presentation: Nausea, Vomiting, Abdo pain, Tender hepatomegally and loss of hepatojugular reflex</a:t>
            </a:r>
          </a:p>
          <a:p>
            <a:pPr>
              <a:lnSpc>
                <a:spcPct val="90000"/>
              </a:lnSpc>
            </a:pPr>
            <a:r>
              <a:rPr lang="en-US" smtClean="0"/>
              <a:t>Tx: call a hepatologist: may need TIPPS or may need portocaval or splenorenal anastomosis. May be thrombolysable. Always call for help.</a:t>
            </a:r>
          </a:p>
        </p:txBody>
      </p:sp>
    </p:spTree>
    <p:extLst>
      <p:ext uri="{BB962C8B-B14F-4D97-AF65-F5344CB8AC3E}">
        <p14:creationId xmlns:p14="http://schemas.microsoft.com/office/powerpoint/2010/main" xmlns="" val="2358230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Hepatocellular Carcinoma</a:t>
            </a:r>
          </a:p>
        </p:txBody>
      </p:sp>
      <p:sp>
        <p:nvSpPr>
          <p:cNvPr id="70659" name="Rectangle 3"/>
          <p:cNvSpPr>
            <a:spLocks noGrp="1" noChangeArrowheads="1"/>
          </p:cNvSpPr>
          <p:nvPr>
            <p:ph idx="1"/>
          </p:nvPr>
        </p:nvSpPr>
        <p:spPr/>
        <p:txBody>
          <a:bodyPr/>
          <a:lstStyle/>
          <a:p>
            <a:r>
              <a:rPr lang="en-US" smtClean="0"/>
              <a:t>Risk factors: Hep B and C, Cirrhosis of any cause, Exposure to Aspergillus Flavus toxin</a:t>
            </a:r>
          </a:p>
          <a:p>
            <a:r>
              <a:rPr lang="en-US" smtClean="0"/>
              <a:t>Screening – Alphafetoprotein should be checked annually in patients with cirrhosis. Need USS if high</a:t>
            </a:r>
          </a:p>
          <a:p>
            <a:r>
              <a:rPr lang="en-US" smtClean="0"/>
              <a:t>Less than 15% are resectable at diagnosis.</a:t>
            </a:r>
          </a:p>
        </p:txBody>
      </p:sp>
    </p:spTree>
    <p:extLst>
      <p:ext uri="{BB962C8B-B14F-4D97-AF65-F5344CB8AC3E}">
        <p14:creationId xmlns:p14="http://schemas.microsoft.com/office/powerpoint/2010/main" xmlns="" val="42278563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To understand gallstones</a:t>
            </a:r>
          </a:p>
        </p:txBody>
      </p:sp>
      <p:sp>
        <p:nvSpPr>
          <p:cNvPr id="104451" name="Rectangle 3"/>
          <p:cNvSpPr>
            <a:spLocks noGrp="1" noChangeArrowheads="1"/>
          </p:cNvSpPr>
          <p:nvPr>
            <p:ph idx="1"/>
          </p:nvPr>
        </p:nvSpPr>
        <p:spPr/>
        <p:txBody>
          <a:bodyPr/>
          <a:lstStyle/>
          <a:p>
            <a:r>
              <a:rPr lang="en-US" smtClean="0"/>
              <a:t>You first need to know the anatomy of the biliary tree</a:t>
            </a:r>
          </a:p>
        </p:txBody>
      </p:sp>
    </p:spTree>
    <p:extLst>
      <p:ext uri="{BB962C8B-B14F-4D97-AF65-F5344CB8AC3E}">
        <p14:creationId xmlns:p14="http://schemas.microsoft.com/office/powerpoint/2010/main" xmlns="" val="16382395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04450"/>
                                        </p:tgtEl>
                                        <p:attrNameLst>
                                          <p:attrName>style.visibility</p:attrName>
                                        </p:attrNameLst>
                                      </p:cBhvr>
                                      <p:to>
                                        <p:strVal val="visible"/>
                                      </p:to>
                                    </p:set>
                                    <p:animEffect transition="in" filter="fade">
                                      <p:cBhvr>
                                        <p:cTn id="7" dur="600">
                                          <p:stCondLst>
                                            <p:cond delay="0"/>
                                          </p:stCondLst>
                                        </p:cTn>
                                        <p:tgtEl>
                                          <p:spTgt spid="104450"/>
                                        </p:tgtEl>
                                      </p:cBhvr>
                                    </p:animEffect>
                                    <p:anim calcmode="lin" valueType="num">
                                      <p:cBhvr>
                                        <p:cTn id="8" dur="600" fill="hold">
                                          <p:stCondLst>
                                            <p:cond delay="0"/>
                                          </p:stCondLst>
                                        </p:cTn>
                                        <p:tgtEl>
                                          <p:spTgt spid="10445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0445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0445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4451">
                                            <p:txEl>
                                              <p:pRg st="0" end="0"/>
                                            </p:txEl>
                                          </p:spTgt>
                                        </p:tgtEl>
                                        <p:attrNameLst>
                                          <p:attrName>style.visibility</p:attrName>
                                        </p:attrNameLst>
                                      </p:cBhvr>
                                      <p:to>
                                        <p:strVal val="visible"/>
                                      </p:to>
                                    </p:set>
                                    <p:animEffect transition="in" filter="slide(fromBottom)">
                                      <p:cBhvr>
                                        <p:cTn id="15" dur="500">
                                          <p:stCondLst>
                                            <p:cond delay="0"/>
                                          </p:stCondLst>
                                        </p:cTn>
                                        <p:tgtEl>
                                          <p:spTgt spid="1044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Liver function test </a:t>
            </a:r>
            <a:endParaRPr lang="en-US" dirty="0">
              <a:solidFill>
                <a:schemeClr val="accent1">
                  <a:lumMod val="75000"/>
                </a:schemeClr>
              </a:solidFill>
            </a:endParaRPr>
          </a:p>
        </p:txBody>
      </p:sp>
      <p:sp>
        <p:nvSpPr>
          <p:cNvPr id="16387"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smtClean="0"/>
              <a:t>Immunological test – antimitochondrial or antinuclear antibodies</a:t>
            </a:r>
          </a:p>
          <a:p>
            <a:pPr fontAlgn="auto">
              <a:spcAft>
                <a:spcPts val="0"/>
              </a:spcAft>
              <a:buFont typeface="Arial" pitchFamily="34" charset="0"/>
              <a:buChar char="•"/>
              <a:defRPr/>
            </a:pPr>
            <a:r>
              <a:rPr lang="en-US" smtClean="0"/>
              <a:t>AFP – for HCC</a:t>
            </a:r>
          </a:p>
          <a:p>
            <a:pPr fontAlgn="auto">
              <a:spcAft>
                <a:spcPts val="0"/>
              </a:spcAft>
              <a:buFont typeface="Arial" pitchFamily="34" charset="0"/>
              <a:buChar char="•"/>
              <a:defRPr/>
            </a:pPr>
            <a:r>
              <a:rPr lang="en-US" smtClean="0"/>
              <a:t>Specific tests – </a:t>
            </a:r>
          </a:p>
          <a:p>
            <a:pPr fontAlgn="auto">
              <a:spcAft>
                <a:spcPts val="0"/>
              </a:spcAft>
              <a:buFont typeface="Wingdings" pitchFamily="2" charset="2"/>
              <a:buNone/>
              <a:defRPr/>
            </a:pPr>
            <a:r>
              <a:rPr lang="en-US" smtClean="0"/>
              <a:t>                  for haemchromatosis- serum iron, total iron binding capacity , serum ferritin</a:t>
            </a:r>
          </a:p>
          <a:p>
            <a:pPr fontAlgn="auto">
              <a:spcAft>
                <a:spcPts val="0"/>
              </a:spcAft>
              <a:buFont typeface="Wingdings" pitchFamily="2" charset="2"/>
              <a:buNone/>
              <a:defRPr/>
            </a:pPr>
            <a:r>
              <a:rPr lang="en-US" smtClean="0"/>
              <a:t>         wilsons disease- serum copper, urinary copper, serum ceruloplasmin</a:t>
            </a:r>
          </a:p>
          <a:p>
            <a:pPr fontAlgn="auto">
              <a:spcAft>
                <a:spcPts val="0"/>
              </a:spcAft>
              <a:buFont typeface="Arial" pitchFamily="34" charset="0"/>
              <a:buChar char="•"/>
              <a:defRPr/>
            </a:pPr>
            <a:r>
              <a:rPr lang="en-US" smtClean="0"/>
              <a:t> </a:t>
            </a:r>
          </a:p>
          <a:p>
            <a:pPr fontAlgn="auto">
              <a:spcAft>
                <a:spcPts val="0"/>
              </a:spcAft>
              <a:buFont typeface="Arial" pitchFamily="34" charset="0"/>
              <a:buChar char="•"/>
              <a:defRPr/>
            </a:pPr>
            <a:endParaRPr lang="en-US" smtClean="0"/>
          </a:p>
        </p:txBody>
      </p:sp>
    </p:spTree>
    <p:extLst>
      <p:ext uri="{BB962C8B-B14F-4D97-AF65-F5344CB8AC3E}">
        <p14:creationId xmlns:p14="http://schemas.microsoft.com/office/powerpoint/2010/main" xmlns="" val="39886153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descr="Biliary Tree"/>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a:xfrm>
            <a:off x="3630612" y="1542256"/>
            <a:ext cx="1905000" cy="2695575"/>
          </a:xfrm>
          <a:noFill/>
        </p:spPr>
      </p:pic>
    </p:spTree>
    <p:extLst>
      <p:ext uri="{BB962C8B-B14F-4D97-AF65-F5344CB8AC3E}">
        <p14:creationId xmlns:p14="http://schemas.microsoft.com/office/powerpoint/2010/main" xmlns="" val="10304822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Complications of gallstones</a:t>
            </a:r>
          </a:p>
        </p:txBody>
      </p:sp>
      <p:sp>
        <p:nvSpPr>
          <p:cNvPr id="73731" name="Rectangle 3"/>
          <p:cNvSpPr>
            <a:spLocks noGrp="1" noChangeArrowheads="1"/>
          </p:cNvSpPr>
          <p:nvPr>
            <p:ph idx="1"/>
          </p:nvPr>
        </p:nvSpPr>
        <p:spPr/>
        <p:txBody>
          <a:bodyPr/>
          <a:lstStyle/>
          <a:p>
            <a:pPr marL="609600" indent="-609600">
              <a:lnSpc>
                <a:spcPct val="80000"/>
              </a:lnSpc>
              <a:buFont typeface="Wingdings" pitchFamily="2" charset="2"/>
              <a:buNone/>
            </a:pPr>
            <a:endParaRPr lang="en-US" sz="2800" smtClean="0"/>
          </a:p>
          <a:p>
            <a:pPr marL="609600" indent="-609600">
              <a:lnSpc>
                <a:spcPct val="80000"/>
              </a:lnSpc>
              <a:buFont typeface="Wingdings" pitchFamily="2" charset="2"/>
              <a:buAutoNum type="arabicPeriod"/>
            </a:pPr>
            <a:r>
              <a:rPr lang="en-US" sz="2800" smtClean="0"/>
              <a:t>In the gall bladder:	</a:t>
            </a:r>
          </a:p>
          <a:p>
            <a:pPr marL="2209800" lvl="4" indent="-381000">
              <a:lnSpc>
                <a:spcPct val="80000"/>
              </a:lnSpc>
            </a:pPr>
            <a:r>
              <a:rPr lang="en-US" sz="1800" smtClean="0"/>
              <a:t>biliary colic</a:t>
            </a:r>
          </a:p>
          <a:p>
            <a:pPr marL="2209800" lvl="4" indent="-381000">
              <a:lnSpc>
                <a:spcPct val="80000"/>
              </a:lnSpc>
            </a:pPr>
            <a:r>
              <a:rPr lang="en-US" sz="1800" smtClean="0"/>
              <a:t>Acute and chronic cholecystitis</a:t>
            </a:r>
          </a:p>
          <a:p>
            <a:pPr marL="2209800" lvl="4" indent="-381000">
              <a:lnSpc>
                <a:spcPct val="80000"/>
              </a:lnSpc>
            </a:pPr>
            <a:r>
              <a:rPr lang="en-US" sz="1800" smtClean="0"/>
              <a:t>Empyema, mucocele</a:t>
            </a:r>
          </a:p>
          <a:p>
            <a:pPr marL="2209800" lvl="4" indent="-381000">
              <a:lnSpc>
                <a:spcPct val="80000"/>
              </a:lnSpc>
            </a:pPr>
            <a:r>
              <a:rPr lang="en-US" sz="1800" smtClean="0"/>
              <a:t>Carcinoma</a:t>
            </a:r>
          </a:p>
          <a:p>
            <a:pPr marL="609600" indent="-609600">
              <a:lnSpc>
                <a:spcPct val="80000"/>
              </a:lnSpc>
              <a:buFont typeface="Wingdings" pitchFamily="2" charset="2"/>
              <a:buAutoNum type="arabicPeriod"/>
            </a:pPr>
            <a:r>
              <a:rPr lang="en-US" sz="2800" smtClean="0"/>
              <a:t>In the bile ducts</a:t>
            </a:r>
          </a:p>
          <a:p>
            <a:pPr marL="2209800" lvl="4" indent="-381000">
              <a:lnSpc>
                <a:spcPct val="80000"/>
              </a:lnSpc>
            </a:pPr>
            <a:r>
              <a:rPr lang="en-US" sz="1800" smtClean="0"/>
              <a:t>Obstructive Jaundice</a:t>
            </a:r>
          </a:p>
          <a:p>
            <a:pPr marL="2209800" lvl="4" indent="-381000">
              <a:lnSpc>
                <a:spcPct val="80000"/>
              </a:lnSpc>
            </a:pPr>
            <a:r>
              <a:rPr lang="en-US" sz="1800" smtClean="0"/>
              <a:t>Pancreatitis</a:t>
            </a:r>
          </a:p>
          <a:p>
            <a:pPr marL="2209800" lvl="4" indent="-381000">
              <a:lnSpc>
                <a:spcPct val="80000"/>
              </a:lnSpc>
            </a:pPr>
            <a:r>
              <a:rPr lang="en-US" sz="1800" smtClean="0"/>
              <a:t>Cholangitis</a:t>
            </a:r>
          </a:p>
          <a:p>
            <a:pPr marL="609600" indent="-609600">
              <a:lnSpc>
                <a:spcPct val="80000"/>
              </a:lnSpc>
              <a:buFont typeface="Wingdings" pitchFamily="2" charset="2"/>
              <a:buAutoNum type="arabicPeriod"/>
            </a:pPr>
            <a:r>
              <a:rPr lang="en-US" sz="2800" smtClean="0"/>
              <a:t>In the Gut</a:t>
            </a:r>
          </a:p>
          <a:p>
            <a:pPr marL="2209800" lvl="4" indent="-381000">
              <a:lnSpc>
                <a:spcPct val="80000"/>
              </a:lnSpc>
            </a:pPr>
            <a:r>
              <a:rPr lang="en-US" sz="1800" smtClean="0"/>
              <a:t>Gallstone ileus</a:t>
            </a:r>
          </a:p>
          <a:p>
            <a:pPr marL="609600" indent="-609600">
              <a:lnSpc>
                <a:spcPct val="80000"/>
              </a:lnSpc>
            </a:pPr>
            <a:endParaRPr lang="en-US" sz="2800" smtClean="0"/>
          </a:p>
        </p:txBody>
      </p:sp>
    </p:spTree>
    <p:extLst>
      <p:ext uri="{BB962C8B-B14F-4D97-AF65-F5344CB8AC3E}">
        <p14:creationId xmlns:p14="http://schemas.microsoft.com/office/powerpoint/2010/main" xmlns="" val="39380134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Acute Cholecystitis	</a:t>
            </a:r>
          </a:p>
        </p:txBody>
      </p:sp>
      <p:sp>
        <p:nvSpPr>
          <p:cNvPr id="74755" name="Rectangle 3"/>
          <p:cNvSpPr>
            <a:spLocks noGrp="1" noChangeArrowheads="1"/>
          </p:cNvSpPr>
          <p:nvPr>
            <p:ph idx="1"/>
          </p:nvPr>
        </p:nvSpPr>
        <p:spPr/>
        <p:txBody>
          <a:bodyPr/>
          <a:lstStyle/>
          <a:p>
            <a:pPr>
              <a:lnSpc>
                <a:spcPct val="90000"/>
              </a:lnSpc>
            </a:pPr>
            <a:r>
              <a:rPr lang="en-US" smtClean="0"/>
              <a:t>Stone impacting in neck of gallbladder</a:t>
            </a:r>
          </a:p>
          <a:p>
            <a:pPr>
              <a:lnSpc>
                <a:spcPct val="90000"/>
              </a:lnSpc>
            </a:pPr>
            <a:r>
              <a:rPr lang="en-US" smtClean="0"/>
              <a:t>Continuous RUQ pain, vomiting, fever, MURPHYS SIGN Positive</a:t>
            </a:r>
          </a:p>
          <a:p>
            <a:pPr>
              <a:lnSpc>
                <a:spcPct val="90000"/>
              </a:lnSpc>
            </a:pPr>
            <a:r>
              <a:rPr lang="en-US" smtClean="0"/>
              <a:t>USS: Thickened gall bladder wall</a:t>
            </a:r>
          </a:p>
          <a:p>
            <a:pPr>
              <a:lnSpc>
                <a:spcPct val="90000"/>
              </a:lnSpc>
            </a:pPr>
            <a:r>
              <a:rPr lang="en-US" smtClean="0"/>
              <a:t>HIDA scan: Blocked cystic duct</a:t>
            </a:r>
          </a:p>
          <a:p>
            <a:pPr>
              <a:lnSpc>
                <a:spcPct val="90000"/>
              </a:lnSpc>
            </a:pPr>
            <a:r>
              <a:rPr lang="en-US" smtClean="0"/>
              <a:t>Tx NPO, IV Abx, analgesia</a:t>
            </a:r>
          </a:p>
          <a:p>
            <a:pPr>
              <a:lnSpc>
                <a:spcPct val="90000"/>
              </a:lnSpc>
            </a:pPr>
            <a:r>
              <a:rPr lang="en-US" smtClean="0"/>
              <a:t>Needs cholecystectomy either within 48 hours or wait 3 months</a:t>
            </a:r>
          </a:p>
        </p:txBody>
      </p:sp>
    </p:spTree>
    <p:extLst>
      <p:ext uri="{BB962C8B-B14F-4D97-AF65-F5344CB8AC3E}">
        <p14:creationId xmlns:p14="http://schemas.microsoft.com/office/powerpoint/2010/main" xmlns="" val="42522734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Chronic Cholecystitis	</a:t>
            </a:r>
          </a:p>
        </p:txBody>
      </p:sp>
      <p:sp>
        <p:nvSpPr>
          <p:cNvPr id="75779" name="Rectangle 3"/>
          <p:cNvSpPr>
            <a:spLocks noGrp="1" noChangeArrowheads="1"/>
          </p:cNvSpPr>
          <p:nvPr>
            <p:ph idx="1"/>
          </p:nvPr>
        </p:nvSpPr>
        <p:spPr/>
        <p:txBody>
          <a:bodyPr/>
          <a:lstStyle/>
          <a:p>
            <a:r>
              <a:rPr lang="en-US" smtClean="0"/>
              <a:t>Vague abdominal pain, flatulence, fat intolerance</a:t>
            </a:r>
          </a:p>
          <a:p>
            <a:r>
              <a:rPr lang="en-US" smtClean="0"/>
              <a:t>Fair fat fertile females of forty</a:t>
            </a:r>
          </a:p>
          <a:p>
            <a:r>
              <a:rPr lang="en-US" smtClean="0"/>
              <a:t>USS and ERCP reveal stones. May need sphincterotomy</a:t>
            </a:r>
          </a:p>
        </p:txBody>
      </p:sp>
    </p:spTree>
    <p:extLst>
      <p:ext uri="{BB962C8B-B14F-4D97-AF65-F5344CB8AC3E}">
        <p14:creationId xmlns:p14="http://schemas.microsoft.com/office/powerpoint/2010/main" xmlns="" val="2435628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Biliary colic	</a:t>
            </a:r>
          </a:p>
        </p:txBody>
      </p:sp>
      <p:sp>
        <p:nvSpPr>
          <p:cNvPr id="76803" name="Rectangle 3"/>
          <p:cNvSpPr>
            <a:spLocks noGrp="1" noChangeArrowheads="1"/>
          </p:cNvSpPr>
          <p:nvPr>
            <p:ph idx="1"/>
          </p:nvPr>
        </p:nvSpPr>
        <p:spPr/>
        <p:txBody>
          <a:bodyPr/>
          <a:lstStyle/>
          <a:p>
            <a:r>
              <a:rPr lang="en-US" smtClean="0"/>
              <a:t>RUQ pain radiating to back</a:t>
            </a:r>
          </a:p>
          <a:p>
            <a:r>
              <a:rPr lang="en-US" smtClean="0"/>
              <a:t>Tx analgesia and cholecystectomy</a:t>
            </a:r>
          </a:p>
        </p:txBody>
      </p:sp>
    </p:spTree>
    <p:extLst>
      <p:ext uri="{BB962C8B-B14F-4D97-AF65-F5344CB8AC3E}">
        <p14:creationId xmlns:p14="http://schemas.microsoft.com/office/powerpoint/2010/main" xmlns="" val="969464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Cholangitis	</a:t>
            </a:r>
          </a:p>
        </p:txBody>
      </p:sp>
      <p:sp>
        <p:nvSpPr>
          <p:cNvPr id="77827" name="Rectangle 3"/>
          <p:cNvSpPr>
            <a:spLocks noGrp="1" noChangeArrowheads="1"/>
          </p:cNvSpPr>
          <p:nvPr>
            <p:ph idx="1"/>
          </p:nvPr>
        </p:nvSpPr>
        <p:spPr/>
        <p:txBody>
          <a:bodyPr/>
          <a:lstStyle/>
          <a:p>
            <a:r>
              <a:rPr lang="en-US" smtClean="0"/>
              <a:t>RUQ pain, rigors and Jaundice.</a:t>
            </a:r>
          </a:p>
          <a:p>
            <a:r>
              <a:rPr lang="en-US" smtClean="0"/>
              <a:t>Needs IV Abx</a:t>
            </a:r>
          </a:p>
        </p:txBody>
      </p:sp>
    </p:spTree>
    <p:extLst>
      <p:ext uri="{BB962C8B-B14F-4D97-AF65-F5344CB8AC3E}">
        <p14:creationId xmlns:p14="http://schemas.microsoft.com/office/powerpoint/2010/main" xmlns="" val="15771264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Gallstone ileus	</a:t>
            </a:r>
          </a:p>
        </p:txBody>
      </p:sp>
      <p:sp>
        <p:nvSpPr>
          <p:cNvPr id="78851" name="Rectangle 3"/>
          <p:cNvSpPr>
            <a:spLocks noGrp="1" noChangeArrowheads="1"/>
          </p:cNvSpPr>
          <p:nvPr>
            <p:ph idx="1"/>
          </p:nvPr>
        </p:nvSpPr>
        <p:spPr/>
        <p:txBody>
          <a:bodyPr/>
          <a:lstStyle/>
          <a:p>
            <a:r>
              <a:rPr lang="en-US" smtClean="0"/>
              <a:t>So rare there is hardly any point mentioning it</a:t>
            </a:r>
          </a:p>
          <a:p>
            <a:r>
              <a:rPr lang="en-US" smtClean="0"/>
              <a:t>Stone perforates Gallbladder into duodenum passes through bowel and obstructs terminal ileum. </a:t>
            </a:r>
          </a:p>
          <a:p>
            <a:r>
              <a:rPr lang="en-US" smtClean="0"/>
              <a:t>Abdo XR diagnositic: Air in CBD with small bowel obstruction</a:t>
            </a:r>
          </a:p>
        </p:txBody>
      </p:sp>
    </p:spTree>
    <p:extLst>
      <p:ext uri="{BB962C8B-B14F-4D97-AF65-F5344CB8AC3E}">
        <p14:creationId xmlns:p14="http://schemas.microsoft.com/office/powerpoint/2010/main" xmlns="" val="24032454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ERCP</a:t>
            </a:r>
          </a:p>
        </p:txBody>
      </p:sp>
      <p:sp>
        <p:nvSpPr>
          <p:cNvPr id="79875" name="Rectangle 3"/>
          <p:cNvSpPr>
            <a:spLocks noGrp="1" noChangeArrowheads="1"/>
          </p:cNvSpPr>
          <p:nvPr>
            <p:ph idx="1"/>
          </p:nvPr>
        </p:nvSpPr>
        <p:spPr>
          <a:xfrm>
            <a:off x="838200" y="1371600"/>
            <a:ext cx="8007350" cy="5105400"/>
          </a:xfrm>
        </p:spPr>
        <p:txBody>
          <a:bodyPr/>
          <a:lstStyle/>
          <a:p>
            <a:pPr>
              <a:lnSpc>
                <a:spcPct val="80000"/>
              </a:lnSpc>
            </a:pPr>
            <a:r>
              <a:rPr lang="en-US" smtClean="0"/>
              <a:t>Indications</a:t>
            </a:r>
          </a:p>
          <a:p>
            <a:pPr lvl="1">
              <a:lnSpc>
                <a:spcPct val="80000"/>
              </a:lnSpc>
            </a:pPr>
            <a:r>
              <a:rPr lang="en-US" smtClean="0"/>
              <a:t>Jaundice with dilated ducts on USS</a:t>
            </a:r>
          </a:p>
          <a:p>
            <a:pPr lvl="1">
              <a:lnSpc>
                <a:spcPct val="80000"/>
              </a:lnSpc>
            </a:pPr>
            <a:r>
              <a:rPr lang="en-US" smtClean="0"/>
              <a:t>Recurrent pancreatitis</a:t>
            </a:r>
          </a:p>
          <a:p>
            <a:pPr lvl="1">
              <a:lnSpc>
                <a:spcPct val="80000"/>
              </a:lnSpc>
            </a:pPr>
            <a:r>
              <a:rPr lang="en-US" smtClean="0"/>
              <a:t>Post cholecystectomy pain (check for retained stone)</a:t>
            </a:r>
          </a:p>
          <a:p>
            <a:pPr>
              <a:lnSpc>
                <a:spcPct val="80000"/>
              </a:lnSpc>
            </a:pPr>
            <a:r>
              <a:rPr lang="en-US" smtClean="0"/>
              <a:t>Complications</a:t>
            </a:r>
          </a:p>
          <a:p>
            <a:pPr lvl="2">
              <a:lnSpc>
                <a:spcPct val="80000"/>
              </a:lnSpc>
            </a:pPr>
            <a:r>
              <a:rPr lang="en-US" smtClean="0"/>
              <a:t>Acute pancreatitis</a:t>
            </a:r>
          </a:p>
          <a:p>
            <a:pPr lvl="2">
              <a:lnSpc>
                <a:spcPct val="80000"/>
              </a:lnSpc>
            </a:pPr>
            <a:r>
              <a:rPr lang="en-US" smtClean="0"/>
              <a:t>Bleeding</a:t>
            </a:r>
          </a:p>
          <a:p>
            <a:pPr lvl="2">
              <a:lnSpc>
                <a:spcPct val="80000"/>
              </a:lnSpc>
            </a:pPr>
            <a:r>
              <a:rPr lang="en-US" smtClean="0"/>
              <a:t>Infection – cholangitis</a:t>
            </a:r>
          </a:p>
          <a:p>
            <a:pPr lvl="2">
              <a:lnSpc>
                <a:spcPct val="80000"/>
              </a:lnSpc>
            </a:pPr>
            <a:r>
              <a:rPr lang="en-US" smtClean="0"/>
              <a:t>Perforation</a:t>
            </a:r>
          </a:p>
          <a:p>
            <a:pPr>
              <a:lnSpc>
                <a:spcPct val="80000"/>
              </a:lnSpc>
            </a:pPr>
            <a:r>
              <a:rPr lang="en-US" smtClean="0"/>
              <a:t>Procedure</a:t>
            </a:r>
          </a:p>
          <a:p>
            <a:pPr lvl="2">
              <a:lnSpc>
                <a:spcPct val="80000"/>
              </a:lnSpc>
            </a:pPr>
            <a:r>
              <a:rPr lang="en-US" smtClean="0"/>
              <a:t>Sideviewing endoscope used to insert catheter into CBD and inject contrast. XRay screening will then show up lesions in biliary tree</a:t>
            </a:r>
          </a:p>
          <a:p>
            <a:pPr>
              <a:lnSpc>
                <a:spcPct val="80000"/>
              </a:lnSpc>
            </a:pPr>
            <a:r>
              <a:rPr lang="en-US" smtClean="0"/>
              <a:t>Your job ie. what prep does my patient need</a:t>
            </a:r>
          </a:p>
          <a:p>
            <a:pPr lvl="2">
              <a:lnSpc>
                <a:spcPct val="80000"/>
              </a:lnSpc>
            </a:pPr>
            <a:r>
              <a:rPr lang="en-US" smtClean="0"/>
              <a:t>NPO for 12 hours</a:t>
            </a:r>
          </a:p>
          <a:p>
            <a:pPr lvl="2">
              <a:lnSpc>
                <a:spcPct val="80000"/>
              </a:lnSpc>
            </a:pPr>
            <a:r>
              <a:rPr lang="en-US" smtClean="0"/>
              <a:t>Check clotting and plt count</a:t>
            </a:r>
          </a:p>
          <a:p>
            <a:pPr lvl="2">
              <a:lnSpc>
                <a:spcPct val="80000"/>
              </a:lnSpc>
            </a:pPr>
            <a:r>
              <a:rPr lang="en-US" smtClean="0"/>
              <a:t>Prophylactic antibiotics as per endoscopy department protocol</a:t>
            </a:r>
          </a:p>
        </p:txBody>
      </p:sp>
    </p:spTree>
    <p:extLst>
      <p:ext uri="{BB962C8B-B14F-4D97-AF65-F5344CB8AC3E}">
        <p14:creationId xmlns:p14="http://schemas.microsoft.com/office/powerpoint/2010/main" xmlns="" val="42614566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9" name="Rectangle 5"/>
          <p:cNvSpPr>
            <a:spLocks noGrp="1" noChangeArrowheads="1"/>
          </p:cNvSpPr>
          <p:nvPr>
            <p:ph type="title"/>
          </p:nvPr>
        </p:nvSpPr>
        <p:spPr/>
        <p:txBody>
          <a:bodyPr rtlCol="0">
            <a:normAutofit/>
          </a:bodyPr>
          <a:lstStyle/>
          <a:p>
            <a:pPr fontAlgn="auto">
              <a:spcAft>
                <a:spcPts val="0"/>
              </a:spcAft>
              <a:defRPr/>
            </a:pPr>
            <a:endParaRPr lang="en-US" sz="4000" dirty="0" smtClean="0">
              <a:solidFill>
                <a:schemeClr val="accent1">
                  <a:lumMod val="75000"/>
                </a:schemeClr>
              </a:solidFill>
            </a:endParaRPr>
          </a:p>
        </p:txBody>
      </p:sp>
      <p:sp>
        <p:nvSpPr>
          <p:cNvPr id="80899" name="Content Placeholder 3"/>
          <p:cNvSpPr>
            <a:spLocks noGrp="1"/>
          </p:cNvSpPr>
          <p:nvPr>
            <p:ph idx="1"/>
          </p:nvPr>
        </p:nvSpPr>
        <p:spPr/>
        <p:txBody>
          <a:bodyPr/>
          <a:lstStyle/>
          <a:p>
            <a:endParaRPr lang="en-US" smtClean="0"/>
          </a:p>
        </p:txBody>
      </p:sp>
    </p:spTree>
    <p:extLst>
      <p:ext uri="{BB962C8B-B14F-4D97-AF65-F5344CB8AC3E}">
        <p14:creationId xmlns:p14="http://schemas.microsoft.com/office/powerpoint/2010/main" xmlns="" val="22348375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rtlCol="0">
            <a:normAutofit/>
          </a:bodyPr>
          <a:lstStyle/>
          <a:p>
            <a:pPr fontAlgn="auto">
              <a:spcAft>
                <a:spcPts val="0"/>
              </a:spcAft>
              <a:defRPr/>
            </a:pPr>
            <a:endParaRPr lang="en-US" dirty="0" smtClean="0">
              <a:solidFill>
                <a:schemeClr val="accent1">
                  <a:lumMod val="75000"/>
                </a:schemeClr>
              </a:solidFill>
            </a:endParaRPr>
          </a:p>
        </p:txBody>
      </p:sp>
      <p:sp>
        <p:nvSpPr>
          <p:cNvPr id="81923" name="Content Placeholder 3"/>
          <p:cNvSpPr>
            <a:spLocks noGrp="1"/>
          </p:cNvSpPr>
          <p:nvPr>
            <p:ph idx="1"/>
          </p:nvPr>
        </p:nvSpPr>
        <p:spPr/>
        <p:txBody>
          <a:bodyPr/>
          <a:lstStyle/>
          <a:p>
            <a:endParaRPr lang="en-US" smtClean="0"/>
          </a:p>
        </p:txBody>
      </p:sp>
    </p:spTree>
    <p:extLst>
      <p:ext uri="{BB962C8B-B14F-4D97-AF65-F5344CB8AC3E}">
        <p14:creationId xmlns:p14="http://schemas.microsoft.com/office/powerpoint/2010/main" xmlns="" val="2313322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Liver function test </a:t>
            </a:r>
            <a:endParaRPr lang="en-US" dirty="0">
              <a:solidFill>
                <a:schemeClr val="accent1">
                  <a:lumMod val="75000"/>
                </a:schemeClr>
              </a:solidFill>
            </a:endParaRPr>
          </a:p>
        </p:txBody>
      </p:sp>
      <p:sp>
        <p:nvSpPr>
          <p:cNvPr id="17411"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smtClean="0"/>
              <a:t>Fluorodeoxyglucose positron emission tomography scan(FDG-PET) – Inflammatory,benign&amp; malignant  liver diseases</a:t>
            </a:r>
          </a:p>
          <a:p>
            <a:pPr fontAlgn="auto">
              <a:spcAft>
                <a:spcPts val="0"/>
              </a:spcAft>
              <a:buFont typeface="Arial" pitchFamily="34" charset="0"/>
              <a:buChar char="•"/>
              <a:defRPr/>
            </a:pPr>
            <a:r>
              <a:rPr lang="en-US" smtClean="0"/>
              <a:t>Tc 99m labelled  radio isotope scan – shows uptake &amp; excretion of bile</a:t>
            </a:r>
          </a:p>
          <a:p>
            <a:pPr fontAlgn="auto">
              <a:spcAft>
                <a:spcPts val="0"/>
              </a:spcAft>
              <a:buFont typeface="Arial" pitchFamily="34" charset="0"/>
              <a:buChar char="•"/>
              <a:defRPr/>
            </a:pPr>
            <a:r>
              <a:rPr lang="en-US" smtClean="0"/>
              <a:t>Sulphur colloid Liver scan  - for kupffer cell activity</a:t>
            </a:r>
          </a:p>
          <a:p>
            <a:pPr fontAlgn="auto">
              <a:spcAft>
                <a:spcPts val="0"/>
              </a:spcAft>
              <a:buFont typeface="Arial" pitchFamily="34" charset="0"/>
              <a:buChar char="•"/>
              <a:defRPr/>
            </a:pPr>
            <a:r>
              <a:rPr lang="en-US" smtClean="0"/>
              <a:t>Urine for bile salt, bile pigment, urobilinogen</a:t>
            </a:r>
          </a:p>
        </p:txBody>
      </p:sp>
    </p:spTree>
    <p:extLst>
      <p:ext uri="{BB962C8B-B14F-4D97-AF65-F5344CB8AC3E}">
        <p14:creationId xmlns:p14="http://schemas.microsoft.com/office/powerpoint/2010/main" xmlns="" val="21230133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1" name="Rectangle 5"/>
          <p:cNvSpPr>
            <a:spLocks noGrp="1" noChangeArrowheads="1"/>
          </p:cNvSpPr>
          <p:nvPr>
            <p:ph type="title"/>
          </p:nvPr>
        </p:nvSpPr>
        <p:spPr/>
        <p:txBody>
          <a:bodyPr rtlCol="0">
            <a:normAutofit/>
          </a:bodyPr>
          <a:lstStyle/>
          <a:p>
            <a:pPr fontAlgn="auto">
              <a:spcAft>
                <a:spcPts val="0"/>
              </a:spcAft>
              <a:defRPr/>
            </a:pPr>
            <a:endParaRPr lang="en-US" smtClean="0">
              <a:solidFill>
                <a:schemeClr val="accent1">
                  <a:lumMod val="75000"/>
                </a:schemeClr>
              </a:solidFill>
            </a:endParaRPr>
          </a:p>
        </p:txBody>
      </p:sp>
      <p:sp>
        <p:nvSpPr>
          <p:cNvPr id="82947" name="Content Placeholder 3"/>
          <p:cNvSpPr>
            <a:spLocks noGrp="1"/>
          </p:cNvSpPr>
          <p:nvPr>
            <p:ph idx="1"/>
          </p:nvPr>
        </p:nvSpPr>
        <p:spPr/>
        <p:txBody>
          <a:bodyPr/>
          <a:lstStyle/>
          <a:p>
            <a:endParaRPr lang="en-US" smtClean="0"/>
          </a:p>
        </p:txBody>
      </p:sp>
    </p:spTree>
    <p:extLst>
      <p:ext uri="{BB962C8B-B14F-4D97-AF65-F5344CB8AC3E}">
        <p14:creationId xmlns:p14="http://schemas.microsoft.com/office/powerpoint/2010/main" xmlns="" val="3759467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Rectangle 5"/>
          <p:cNvSpPr>
            <a:spLocks noGrp="1" noChangeArrowheads="1"/>
          </p:cNvSpPr>
          <p:nvPr>
            <p:ph type="title"/>
          </p:nvPr>
        </p:nvSpPr>
        <p:spPr/>
        <p:txBody>
          <a:bodyPr rtlCol="0">
            <a:normAutofit/>
          </a:bodyPr>
          <a:lstStyle/>
          <a:p>
            <a:pPr fontAlgn="auto">
              <a:spcAft>
                <a:spcPts val="0"/>
              </a:spcAft>
              <a:defRPr/>
            </a:pPr>
            <a:endParaRPr lang="en-US" smtClean="0">
              <a:solidFill>
                <a:schemeClr val="accent1">
                  <a:lumMod val="75000"/>
                </a:schemeClr>
              </a:solidFill>
            </a:endParaRPr>
          </a:p>
        </p:txBody>
      </p:sp>
      <p:sp>
        <p:nvSpPr>
          <p:cNvPr id="83971" name="Content Placeholder 3"/>
          <p:cNvSpPr>
            <a:spLocks noGrp="1"/>
          </p:cNvSpPr>
          <p:nvPr>
            <p:ph idx="1"/>
          </p:nvPr>
        </p:nvSpPr>
        <p:spPr/>
        <p:txBody>
          <a:bodyPr/>
          <a:lstStyle/>
          <a:p>
            <a:endParaRPr lang="en-US" smtClean="0"/>
          </a:p>
        </p:txBody>
      </p:sp>
    </p:spTree>
    <p:extLst>
      <p:ext uri="{BB962C8B-B14F-4D97-AF65-F5344CB8AC3E}">
        <p14:creationId xmlns:p14="http://schemas.microsoft.com/office/powerpoint/2010/main" xmlns="" val="35417251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9" name="Rectangle 5"/>
          <p:cNvSpPr>
            <a:spLocks noGrp="1" noChangeArrowheads="1"/>
          </p:cNvSpPr>
          <p:nvPr>
            <p:ph type="title"/>
          </p:nvPr>
        </p:nvSpPr>
        <p:spPr/>
        <p:txBody>
          <a:bodyPr rtlCol="0">
            <a:normAutofit/>
          </a:bodyPr>
          <a:lstStyle/>
          <a:p>
            <a:pPr fontAlgn="auto">
              <a:spcAft>
                <a:spcPts val="0"/>
              </a:spcAft>
              <a:defRPr/>
            </a:pPr>
            <a:endParaRPr lang="en-US" dirty="0" smtClean="0">
              <a:solidFill>
                <a:schemeClr val="accent1">
                  <a:lumMod val="75000"/>
                </a:schemeClr>
              </a:solidFill>
            </a:endParaRPr>
          </a:p>
        </p:txBody>
      </p:sp>
      <p:sp>
        <p:nvSpPr>
          <p:cNvPr id="84995" name="Content Placeholder 3"/>
          <p:cNvSpPr>
            <a:spLocks noGrp="1"/>
          </p:cNvSpPr>
          <p:nvPr>
            <p:ph idx="1"/>
          </p:nvPr>
        </p:nvSpPr>
        <p:spPr/>
        <p:txBody>
          <a:bodyPr/>
          <a:lstStyle/>
          <a:p>
            <a:endParaRPr lang="en-US" smtClean="0"/>
          </a:p>
        </p:txBody>
      </p:sp>
    </p:spTree>
    <p:extLst>
      <p:ext uri="{BB962C8B-B14F-4D97-AF65-F5344CB8AC3E}">
        <p14:creationId xmlns:p14="http://schemas.microsoft.com/office/powerpoint/2010/main" xmlns="" val="28391462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5"/>
          <p:cNvSpPr>
            <a:spLocks noGrp="1" noChangeArrowheads="1"/>
          </p:cNvSpPr>
          <p:nvPr>
            <p:ph type="title"/>
          </p:nvPr>
        </p:nvSpPr>
        <p:spPr/>
        <p:txBody>
          <a:bodyPr rtlCol="0">
            <a:normAutofit/>
          </a:bodyPr>
          <a:lstStyle/>
          <a:p>
            <a:pPr fontAlgn="auto">
              <a:spcAft>
                <a:spcPts val="0"/>
              </a:spcAft>
              <a:defRPr/>
            </a:pPr>
            <a:endParaRPr lang="en-US" smtClean="0">
              <a:solidFill>
                <a:schemeClr val="accent1">
                  <a:lumMod val="75000"/>
                </a:schemeClr>
              </a:solidFill>
            </a:endParaRPr>
          </a:p>
        </p:txBody>
      </p:sp>
      <p:sp>
        <p:nvSpPr>
          <p:cNvPr id="86019" name="Content Placeholder 3"/>
          <p:cNvSpPr>
            <a:spLocks noGrp="1"/>
          </p:cNvSpPr>
          <p:nvPr>
            <p:ph idx="1"/>
          </p:nvPr>
        </p:nvSpPr>
        <p:spPr/>
        <p:txBody>
          <a:bodyPr/>
          <a:lstStyle/>
          <a:p>
            <a:endParaRPr lang="en-US" smtClean="0"/>
          </a:p>
        </p:txBody>
      </p:sp>
    </p:spTree>
    <p:extLst>
      <p:ext uri="{BB962C8B-B14F-4D97-AF65-F5344CB8AC3E}">
        <p14:creationId xmlns:p14="http://schemas.microsoft.com/office/powerpoint/2010/main" xmlns="" val="6297977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rtlCol="0">
            <a:normAutofit/>
          </a:bodyPr>
          <a:lstStyle/>
          <a:p>
            <a:pPr fontAlgn="auto">
              <a:spcAft>
                <a:spcPts val="0"/>
              </a:spcAft>
              <a:defRPr/>
            </a:pPr>
            <a:endParaRPr lang="en-US" dirty="0" smtClean="0">
              <a:solidFill>
                <a:schemeClr val="accent1">
                  <a:lumMod val="75000"/>
                </a:schemeClr>
              </a:solidFill>
            </a:endParaRPr>
          </a:p>
        </p:txBody>
      </p:sp>
      <p:sp>
        <p:nvSpPr>
          <p:cNvPr id="98307" name="Rectangle 3"/>
          <p:cNvSpPr>
            <a:spLocks noGrp="1" noChangeArrowheads="1"/>
          </p:cNvSpPr>
          <p:nvPr>
            <p:ph idx="1"/>
          </p:nvPr>
        </p:nvSpPr>
        <p:spPr/>
        <p:txBody>
          <a:bodyPr/>
          <a:lstStyle/>
          <a:p>
            <a:pPr>
              <a:lnSpc>
                <a:spcPct val="80000"/>
              </a:lnSpc>
            </a:pPr>
            <a:endParaRPr lang="en-US" sz="1400" smtClean="0"/>
          </a:p>
        </p:txBody>
      </p:sp>
    </p:spTree>
    <p:extLst>
      <p:ext uri="{BB962C8B-B14F-4D97-AF65-F5344CB8AC3E}">
        <p14:creationId xmlns:p14="http://schemas.microsoft.com/office/powerpoint/2010/main" xmlns="" val="3353593090"/>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nodePh="1">
                                  <p:stCondLst>
                                    <p:cond delay="0"/>
                                  </p:stCondLst>
                                  <p:endCondLst>
                                    <p:cond evt="begin" delay="0">
                                      <p:tn val="5"/>
                                    </p:cond>
                                  </p:end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800" decel="100000"/>
                                        <p:tgtEl>
                                          <p:spTgt spid="98306"/>
                                        </p:tgtEl>
                                      </p:cBhvr>
                                    </p:animEffect>
                                    <p:anim calcmode="lin" valueType="num">
                                      <p:cBhvr>
                                        <p:cTn id="8" dur="800" decel="100000" fill="hold"/>
                                        <p:tgtEl>
                                          <p:spTgt spid="98306"/>
                                        </p:tgtEl>
                                        <p:attrNameLst>
                                          <p:attrName>style.rotation</p:attrName>
                                        </p:attrNameLst>
                                      </p:cBhvr>
                                      <p:tavLst>
                                        <p:tav tm="0">
                                          <p:val>
                                            <p:fltVal val="-90"/>
                                          </p:val>
                                        </p:tav>
                                        <p:tav tm="100000">
                                          <p:val>
                                            <p:fltVal val="0"/>
                                          </p:val>
                                        </p:tav>
                                      </p:tavLst>
                                    </p:anim>
                                    <p:anim calcmode="lin" valueType="num">
                                      <p:cBhvr>
                                        <p:cTn id="9" dur="800" decel="100000" fill="hold"/>
                                        <p:tgtEl>
                                          <p:spTgt spid="98306"/>
                                        </p:tgtEl>
                                        <p:attrNameLst>
                                          <p:attrName>ppt_x</p:attrName>
                                        </p:attrNameLst>
                                      </p:cBhvr>
                                      <p:tavLst>
                                        <p:tav tm="0">
                                          <p:val>
                                            <p:strVal val="#ppt_x+0.4"/>
                                          </p:val>
                                        </p:tav>
                                        <p:tav tm="100000">
                                          <p:val>
                                            <p:strVal val="#ppt_x-0.05"/>
                                          </p:val>
                                        </p:tav>
                                      </p:tavLst>
                                    </p:anim>
                                    <p:anim calcmode="lin" valueType="num">
                                      <p:cBhvr>
                                        <p:cTn id="10" dur="800" decel="100000" fill="hold"/>
                                        <p:tgtEl>
                                          <p:spTgt spid="983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83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830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nodePh="1">
                                  <p:stCondLst>
                                    <p:cond delay="0"/>
                                  </p:stCondLst>
                                  <p:endCondLst>
                                    <p:cond evt="begin" delay="0">
                                      <p:tn val="15"/>
                                    </p:cond>
                                  </p:endCondLst>
                                  <p:childTnLst>
                                    <p:set>
                                      <p:cBhvr>
                                        <p:cTn id="16" dur="1" fill="hold">
                                          <p:stCondLst>
                                            <p:cond delay="0"/>
                                          </p:stCondLst>
                                        </p:cTn>
                                        <p:tgtEl>
                                          <p:spTgt spid="98307">
                                            <p:txEl>
                                              <p:pRg st="0" end="0"/>
                                            </p:txEl>
                                          </p:spTgt>
                                        </p:tgtEl>
                                        <p:attrNameLst>
                                          <p:attrName>style.visibility</p:attrName>
                                        </p:attrNameLst>
                                      </p:cBhvr>
                                      <p:to>
                                        <p:strVal val="visible"/>
                                      </p:to>
                                    </p:set>
                                    <p:animEffect transition="in" filter="fade">
                                      <p:cBhvr>
                                        <p:cTn id="17" dur="1000"/>
                                        <p:tgtEl>
                                          <p:spTgt spid="98307">
                                            <p:txEl>
                                              <p:pRg st="0" end="0"/>
                                            </p:txEl>
                                          </p:spTgt>
                                        </p:tgtEl>
                                      </p:cBhvr>
                                    </p:animEffect>
                                    <p:anim calcmode="lin" valueType="num">
                                      <p:cBhvr>
                                        <p:cTn id="18" dur="10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830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Cirrhosis</a:t>
            </a:r>
          </a:p>
        </p:txBody>
      </p:sp>
      <p:sp>
        <p:nvSpPr>
          <p:cNvPr id="88067" name="Rectangle 3"/>
          <p:cNvSpPr>
            <a:spLocks noGrp="1" noChangeArrowheads="1"/>
          </p:cNvSpPr>
          <p:nvPr>
            <p:ph idx="1"/>
          </p:nvPr>
        </p:nvSpPr>
        <p:spPr/>
        <p:txBody>
          <a:bodyPr/>
          <a:lstStyle/>
          <a:p>
            <a:pPr marL="609600" indent="-609600"/>
            <a:r>
              <a:rPr lang="en-US" smtClean="0"/>
              <a:t>4 Stages</a:t>
            </a:r>
          </a:p>
          <a:p>
            <a:pPr marL="1371600" lvl="2" indent="-457200">
              <a:buFont typeface="Wingdings" pitchFamily="2" charset="2"/>
              <a:buAutoNum type="arabicPeriod"/>
            </a:pPr>
            <a:r>
              <a:rPr lang="en-US" smtClean="0"/>
              <a:t>Liver cell necrosis</a:t>
            </a:r>
          </a:p>
          <a:p>
            <a:pPr marL="1371600" lvl="2" indent="-457200">
              <a:buFont typeface="Wingdings" pitchFamily="2" charset="2"/>
              <a:buAutoNum type="arabicPeriod"/>
            </a:pPr>
            <a:r>
              <a:rPr lang="en-US" smtClean="0"/>
              <a:t>Inflammatory cell infiltate</a:t>
            </a:r>
          </a:p>
          <a:p>
            <a:pPr marL="1371600" lvl="2" indent="-457200">
              <a:buFont typeface="Wingdings" pitchFamily="2" charset="2"/>
              <a:buAutoNum type="arabicPeriod"/>
            </a:pPr>
            <a:r>
              <a:rPr lang="en-US" smtClean="0"/>
              <a:t>Fibrosis</a:t>
            </a:r>
          </a:p>
          <a:p>
            <a:pPr marL="1371600" lvl="2" indent="-457200">
              <a:buFont typeface="Wingdings" pitchFamily="2" charset="2"/>
              <a:buAutoNum type="arabicPeriod"/>
            </a:pPr>
            <a:r>
              <a:rPr lang="en-US" smtClean="0"/>
              <a:t>Nodular regeneration which may be macronodular (alcohol), micronodular (viral) or mixed</a:t>
            </a:r>
          </a:p>
          <a:p>
            <a:pPr marL="609600" indent="-609600">
              <a:buFont typeface="Wingdings" pitchFamily="2" charset="2"/>
              <a:buNone/>
            </a:pPr>
            <a:r>
              <a:rPr lang="en-US" smtClean="0"/>
              <a:t> </a:t>
            </a:r>
          </a:p>
        </p:txBody>
      </p:sp>
    </p:spTree>
    <p:extLst>
      <p:ext uri="{BB962C8B-B14F-4D97-AF65-F5344CB8AC3E}">
        <p14:creationId xmlns:p14="http://schemas.microsoft.com/office/powerpoint/2010/main" xmlns="" val="22999845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CAUSES OF CIRRHOSIS</a:t>
            </a:r>
          </a:p>
        </p:txBody>
      </p:sp>
      <p:sp>
        <p:nvSpPr>
          <p:cNvPr id="89091" name="Rectangle 3"/>
          <p:cNvSpPr>
            <a:spLocks noGrp="1" noChangeArrowheads="1"/>
          </p:cNvSpPr>
          <p:nvPr>
            <p:ph idx="1"/>
          </p:nvPr>
        </p:nvSpPr>
        <p:spPr/>
        <p:txBody>
          <a:bodyPr/>
          <a:lstStyle/>
          <a:p>
            <a:pPr>
              <a:lnSpc>
                <a:spcPct val="80000"/>
              </a:lnSpc>
            </a:pPr>
            <a:r>
              <a:rPr lang="en-US" sz="2800" smtClean="0"/>
              <a:t>Alcohol</a:t>
            </a:r>
          </a:p>
          <a:p>
            <a:pPr>
              <a:lnSpc>
                <a:spcPct val="80000"/>
              </a:lnSpc>
            </a:pPr>
            <a:r>
              <a:rPr lang="en-US" sz="2800" smtClean="0"/>
              <a:t>Viral B/C</a:t>
            </a:r>
          </a:p>
          <a:p>
            <a:pPr>
              <a:lnSpc>
                <a:spcPct val="80000"/>
              </a:lnSpc>
            </a:pPr>
            <a:r>
              <a:rPr lang="en-US" sz="2800" smtClean="0"/>
              <a:t>Cryptogenic</a:t>
            </a:r>
          </a:p>
          <a:p>
            <a:pPr>
              <a:lnSpc>
                <a:spcPct val="80000"/>
              </a:lnSpc>
            </a:pPr>
            <a:r>
              <a:rPr lang="en-US" sz="2800" smtClean="0"/>
              <a:t>Primary Biliary Cirrhosis</a:t>
            </a:r>
          </a:p>
          <a:p>
            <a:pPr>
              <a:lnSpc>
                <a:spcPct val="80000"/>
              </a:lnSpc>
            </a:pPr>
            <a:r>
              <a:rPr lang="en-US" sz="2800" smtClean="0"/>
              <a:t>Hemochromatosis</a:t>
            </a:r>
          </a:p>
          <a:p>
            <a:pPr>
              <a:lnSpc>
                <a:spcPct val="80000"/>
              </a:lnSpc>
            </a:pPr>
            <a:r>
              <a:rPr lang="en-US" sz="2800" smtClean="0"/>
              <a:t>Wilsons</a:t>
            </a:r>
          </a:p>
          <a:p>
            <a:pPr>
              <a:lnSpc>
                <a:spcPct val="80000"/>
              </a:lnSpc>
            </a:pPr>
            <a:r>
              <a:rPr lang="en-US" sz="2800" smtClean="0"/>
              <a:t>Alpha 1 antitrypsin deficiency</a:t>
            </a:r>
          </a:p>
          <a:p>
            <a:pPr>
              <a:lnSpc>
                <a:spcPct val="80000"/>
              </a:lnSpc>
            </a:pPr>
            <a:r>
              <a:rPr lang="en-US" sz="2800" smtClean="0"/>
              <a:t>Autoimmune</a:t>
            </a:r>
          </a:p>
          <a:p>
            <a:pPr>
              <a:lnSpc>
                <a:spcPct val="80000"/>
              </a:lnSpc>
            </a:pPr>
            <a:r>
              <a:rPr lang="en-US" sz="2800" smtClean="0"/>
              <a:t>Sclerosing Cholangitis</a:t>
            </a:r>
          </a:p>
        </p:txBody>
      </p:sp>
    </p:spTree>
    <p:extLst>
      <p:ext uri="{BB962C8B-B14F-4D97-AF65-F5344CB8AC3E}">
        <p14:creationId xmlns:p14="http://schemas.microsoft.com/office/powerpoint/2010/main" xmlns="" val="27451310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COMPLICATIONS	</a:t>
            </a:r>
          </a:p>
        </p:txBody>
      </p:sp>
      <p:sp>
        <p:nvSpPr>
          <p:cNvPr id="90115" name="Rectangle 3"/>
          <p:cNvSpPr>
            <a:spLocks noGrp="1" noChangeArrowheads="1"/>
          </p:cNvSpPr>
          <p:nvPr>
            <p:ph idx="1"/>
          </p:nvPr>
        </p:nvSpPr>
        <p:spPr/>
        <p:txBody>
          <a:bodyPr/>
          <a:lstStyle/>
          <a:p>
            <a:r>
              <a:rPr lang="en-US" smtClean="0"/>
              <a:t>Portal Hypertension causing variceal bleed</a:t>
            </a:r>
          </a:p>
          <a:p>
            <a:r>
              <a:rPr lang="en-US" smtClean="0"/>
              <a:t>Splenomegally causing low platelets</a:t>
            </a:r>
          </a:p>
          <a:p>
            <a:r>
              <a:rPr lang="en-US" smtClean="0"/>
              <a:t>Ascites</a:t>
            </a:r>
          </a:p>
          <a:p>
            <a:r>
              <a:rPr lang="en-US" smtClean="0"/>
              <a:t>Encephalopathy</a:t>
            </a:r>
          </a:p>
          <a:p>
            <a:r>
              <a:rPr lang="en-US" smtClean="0"/>
              <a:t>SBP</a:t>
            </a:r>
          </a:p>
          <a:p>
            <a:r>
              <a:rPr lang="en-US" smtClean="0"/>
              <a:t>Hepatorenal syndrome</a:t>
            </a:r>
          </a:p>
        </p:txBody>
      </p:sp>
    </p:spTree>
    <p:extLst>
      <p:ext uri="{BB962C8B-B14F-4D97-AF65-F5344CB8AC3E}">
        <p14:creationId xmlns:p14="http://schemas.microsoft.com/office/powerpoint/2010/main" xmlns="" val="5949394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rtlCol="0">
            <a:normAutofit/>
          </a:bodyPr>
          <a:lstStyle/>
          <a:p>
            <a:pPr fontAlgn="auto">
              <a:spcAft>
                <a:spcPts val="0"/>
              </a:spcAft>
              <a:defRPr/>
            </a:pPr>
            <a:r>
              <a:rPr lang="en-US" sz="3000" smtClean="0">
                <a:solidFill>
                  <a:schemeClr val="accent1">
                    <a:lumMod val="75000"/>
                  </a:schemeClr>
                </a:solidFill>
              </a:rPr>
              <a:t>Demonstrate the examination necessary to identify the cause of abdominal distension</a:t>
            </a:r>
          </a:p>
        </p:txBody>
      </p:sp>
      <p:pic>
        <p:nvPicPr>
          <p:cNvPr id="91139" name="Picture 4" descr="abdomen-ascite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96571" y="1100138"/>
            <a:ext cx="4773082" cy="3579812"/>
          </a:xfrm>
          <a:noFill/>
        </p:spPr>
      </p:pic>
    </p:spTree>
    <p:extLst>
      <p:ext uri="{BB962C8B-B14F-4D97-AF65-F5344CB8AC3E}">
        <p14:creationId xmlns:p14="http://schemas.microsoft.com/office/powerpoint/2010/main" xmlns="" val="13573864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4" descr="abdomen-ascites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822325" y="1689534"/>
            <a:ext cx="3200400" cy="2528019"/>
          </a:xfrm>
          <a:noFill/>
        </p:spPr>
      </p:pic>
      <p:pic>
        <p:nvPicPr>
          <p:cNvPr id="92164" name="Picture 7" descr="Shifting dullness"/>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786438" y="2255044"/>
            <a:ext cx="1028700" cy="1397000"/>
          </a:xfrm>
          <a:noFill/>
        </p:spPr>
      </p:pic>
      <p:sp>
        <p:nvSpPr>
          <p:cNvPr id="157704" name="Rectangle 8"/>
          <p:cNvSpPr>
            <a:spLocks noGrp="1" noChangeArrowheads="1"/>
          </p:cNvSpPr>
          <p:nvPr>
            <p:ph type="title"/>
          </p:nvPr>
        </p:nvSpPr>
        <p:spPr/>
        <p:txBody>
          <a:bodyPr rtlCol="0">
            <a:normAutofit/>
          </a:bodyPr>
          <a:lstStyle/>
          <a:p>
            <a:pPr fontAlgn="auto">
              <a:spcAft>
                <a:spcPts val="0"/>
              </a:spcAft>
              <a:defRPr/>
            </a:pPr>
            <a:endParaRPr lang="en-US" smtClean="0">
              <a:solidFill>
                <a:schemeClr val="accent1">
                  <a:lumMod val="75000"/>
                </a:schemeClr>
              </a:solidFill>
            </a:endParaRPr>
          </a:p>
        </p:txBody>
      </p:sp>
    </p:spTree>
    <p:extLst>
      <p:ext uri="{BB962C8B-B14F-4D97-AF65-F5344CB8AC3E}">
        <p14:creationId xmlns:p14="http://schemas.microsoft.com/office/powerpoint/2010/main" xmlns="" val="3293598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solidFill>
                  <a:schemeClr val="accent1">
                    <a:lumMod val="75000"/>
                  </a:schemeClr>
                </a:solidFill>
              </a:rPr>
              <a:t>Liver function test </a:t>
            </a:r>
            <a:endParaRPr lang="en-US" dirty="0">
              <a:solidFill>
                <a:schemeClr val="accent1">
                  <a:lumMod val="75000"/>
                </a:schemeClr>
              </a:solidFill>
            </a:endParaRPr>
          </a:p>
        </p:txBody>
      </p:sp>
      <p:sp>
        <p:nvSpPr>
          <p:cNvPr id="10243" name="Content Placeholder 2"/>
          <p:cNvSpPr>
            <a:spLocks noGrp="1"/>
          </p:cNvSpPr>
          <p:nvPr>
            <p:ph idx="1"/>
          </p:nvPr>
        </p:nvSpPr>
        <p:spPr/>
        <p:txBody>
          <a:bodyPr>
            <a:normAutofit/>
          </a:bodyPr>
          <a:lstStyle/>
          <a:p>
            <a:pPr>
              <a:buFont typeface="Wingdings" pitchFamily="2" charset="2"/>
              <a:buNone/>
            </a:pPr>
            <a:r>
              <a:rPr lang="en-US" smtClean="0"/>
              <a:t>Other investigations</a:t>
            </a:r>
          </a:p>
          <a:p>
            <a:r>
              <a:rPr lang="en-US" smtClean="0"/>
              <a:t>USG</a:t>
            </a:r>
          </a:p>
          <a:p>
            <a:r>
              <a:rPr lang="en-US" smtClean="0"/>
              <a:t>Angiography</a:t>
            </a:r>
          </a:p>
          <a:p>
            <a:r>
              <a:rPr lang="en-US" smtClean="0"/>
              <a:t>CT Scan</a:t>
            </a:r>
          </a:p>
          <a:p>
            <a:r>
              <a:rPr lang="en-US" smtClean="0"/>
              <a:t>PTC</a:t>
            </a:r>
          </a:p>
          <a:p>
            <a:r>
              <a:rPr lang="en-US" smtClean="0"/>
              <a:t>ERCP</a:t>
            </a:r>
          </a:p>
          <a:p>
            <a:r>
              <a:rPr lang="en-US" smtClean="0"/>
              <a:t>MRI</a:t>
            </a:r>
          </a:p>
          <a:p>
            <a:r>
              <a:rPr lang="en-US" smtClean="0"/>
              <a:t>Laparoscopy &amp; laparoscopic US</a:t>
            </a:r>
          </a:p>
          <a:p>
            <a:r>
              <a:rPr lang="en-US" smtClean="0"/>
              <a:t>Liver biopsy</a:t>
            </a:r>
          </a:p>
        </p:txBody>
      </p:sp>
    </p:spTree>
    <p:extLst>
      <p:ext uri="{BB962C8B-B14F-4D97-AF65-F5344CB8AC3E}">
        <p14:creationId xmlns:p14="http://schemas.microsoft.com/office/powerpoint/2010/main" xmlns="" val="18233039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Rectangle 5"/>
          <p:cNvSpPr>
            <a:spLocks noGrp="1" noChangeArrowheads="1"/>
          </p:cNvSpPr>
          <p:nvPr>
            <p:ph type="title"/>
          </p:nvPr>
        </p:nvSpPr>
        <p:spPr/>
        <p:txBody>
          <a:bodyPr rtlCol="0">
            <a:normAutofit/>
          </a:bodyPr>
          <a:lstStyle/>
          <a:p>
            <a:pPr fontAlgn="auto">
              <a:spcAft>
                <a:spcPts val="0"/>
              </a:spcAft>
              <a:defRPr/>
            </a:pPr>
            <a:endParaRPr lang="en-US" smtClean="0">
              <a:solidFill>
                <a:schemeClr val="accent1">
                  <a:lumMod val="75000"/>
                </a:schemeClr>
              </a:solidFill>
            </a:endParaRPr>
          </a:p>
        </p:txBody>
      </p:sp>
      <p:pic>
        <p:nvPicPr>
          <p:cNvPr id="93187" name="Picture 4" descr="abdomen-fluidwave"/>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96571" y="1100138"/>
            <a:ext cx="4773082" cy="3579812"/>
          </a:xfrm>
          <a:noFill/>
        </p:spPr>
      </p:pic>
    </p:spTree>
    <p:extLst>
      <p:ext uri="{BB962C8B-B14F-4D97-AF65-F5344CB8AC3E}">
        <p14:creationId xmlns:p14="http://schemas.microsoft.com/office/powerpoint/2010/main" xmlns="" val="10331856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Ascites</a:t>
            </a:r>
          </a:p>
        </p:txBody>
      </p:sp>
      <p:sp>
        <p:nvSpPr>
          <p:cNvPr id="94211" name="Rectangle 3"/>
          <p:cNvSpPr>
            <a:spLocks noGrp="1" noChangeArrowheads="1"/>
          </p:cNvSpPr>
          <p:nvPr>
            <p:ph idx="1"/>
          </p:nvPr>
        </p:nvSpPr>
        <p:spPr/>
        <p:txBody>
          <a:bodyPr/>
          <a:lstStyle/>
          <a:p>
            <a:r>
              <a:rPr lang="en-US" smtClean="0"/>
              <a:t>Accumulation of free fluid in peritoneum</a:t>
            </a:r>
          </a:p>
          <a:p>
            <a:r>
              <a:rPr lang="en-US" smtClean="0"/>
              <a:t>Assessment involves taking sample of fluid and checking albumin content</a:t>
            </a:r>
          </a:p>
          <a:p>
            <a:r>
              <a:rPr lang="en-US" smtClean="0"/>
              <a:t>SAAG: Serum Ascites Albumin Gradient</a:t>
            </a:r>
          </a:p>
          <a:p>
            <a:pPr lvl="1"/>
            <a:r>
              <a:rPr lang="en-US" smtClean="0"/>
              <a:t>SAAG = Serum Albumin – Ascites Albumin</a:t>
            </a:r>
          </a:p>
          <a:p>
            <a:pPr lvl="1">
              <a:buFont typeface="Wingdings" pitchFamily="2" charset="2"/>
              <a:buNone/>
            </a:pPr>
            <a:endParaRPr lang="en-US" smtClean="0"/>
          </a:p>
        </p:txBody>
      </p:sp>
    </p:spTree>
    <p:extLst>
      <p:ext uri="{BB962C8B-B14F-4D97-AF65-F5344CB8AC3E}">
        <p14:creationId xmlns:p14="http://schemas.microsoft.com/office/powerpoint/2010/main" xmlns="" val="6801549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4"/>
          <p:cNvSpPr>
            <a:spLocks noGrp="1" noChangeArrowheads="1"/>
          </p:cNvSpPr>
          <p:nvPr>
            <p:ph sz="half" idx="1"/>
          </p:nvPr>
        </p:nvSpPr>
        <p:spPr>
          <a:xfrm>
            <a:off x="457200" y="1600200"/>
            <a:ext cx="4037013" cy="4533900"/>
          </a:xfrm>
        </p:spPr>
        <p:txBody>
          <a:bodyPr/>
          <a:lstStyle/>
          <a:p>
            <a:r>
              <a:rPr lang="en-US" smtClean="0"/>
              <a:t>HIGH ie. </a:t>
            </a:r>
            <a:r>
              <a:rPr lang="en-US" smtClean="0">
                <a:cs typeface="Arial" charset="0"/>
              </a:rPr>
              <a:t>≥</a:t>
            </a:r>
            <a:r>
              <a:rPr lang="en-US" smtClean="0"/>
              <a:t>1.1</a:t>
            </a:r>
          </a:p>
          <a:p>
            <a:r>
              <a:rPr lang="en-US" smtClean="0"/>
              <a:t>Portal hypertension present	</a:t>
            </a:r>
          </a:p>
          <a:p>
            <a:pPr lvl="1"/>
            <a:r>
              <a:rPr lang="en-US" smtClean="0"/>
              <a:t>Cirrhosis</a:t>
            </a:r>
          </a:p>
          <a:p>
            <a:pPr lvl="1"/>
            <a:r>
              <a:rPr lang="en-US" smtClean="0"/>
              <a:t>Alcoholic hepatitis</a:t>
            </a:r>
          </a:p>
          <a:p>
            <a:pPr lvl="1"/>
            <a:r>
              <a:rPr lang="en-US" smtClean="0"/>
              <a:t>Congestive cardiac failure</a:t>
            </a:r>
          </a:p>
          <a:p>
            <a:pPr lvl="1"/>
            <a:r>
              <a:rPr lang="en-US" smtClean="0"/>
              <a:t>Hepatic mets</a:t>
            </a:r>
          </a:p>
        </p:txBody>
      </p:sp>
      <p:sp>
        <p:nvSpPr>
          <p:cNvPr id="95236" name="Rectangle 5"/>
          <p:cNvSpPr>
            <a:spLocks noGrp="1" noChangeArrowheads="1"/>
          </p:cNvSpPr>
          <p:nvPr>
            <p:ph sz="half" idx="2"/>
          </p:nvPr>
        </p:nvSpPr>
        <p:spPr>
          <a:xfrm>
            <a:off x="4649788" y="1600200"/>
            <a:ext cx="4037012" cy="4533900"/>
          </a:xfrm>
        </p:spPr>
        <p:txBody>
          <a:bodyPr/>
          <a:lstStyle/>
          <a:p>
            <a:r>
              <a:rPr lang="en-US" smtClean="0"/>
              <a:t>LOW ie &lt;1.1</a:t>
            </a:r>
          </a:p>
          <a:p>
            <a:r>
              <a:rPr lang="en-US" smtClean="0"/>
              <a:t>Inflammatory causes</a:t>
            </a:r>
          </a:p>
          <a:p>
            <a:pPr lvl="1"/>
            <a:r>
              <a:rPr lang="en-US" smtClean="0"/>
              <a:t>Peritoneal carcinomatosis</a:t>
            </a:r>
          </a:p>
          <a:p>
            <a:pPr lvl="1"/>
            <a:r>
              <a:rPr lang="en-US" smtClean="0"/>
              <a:t>Peritoneal TB</a:t>
            </a:r>
          </a:p>
          <a:p>
            <a:pPr lvl="1"/>
            <a:r>
              <a:rPr lang="en-US" smtClean="0"/>
              <a:t>Pancreatitis</a:t>
            </a:r>
          </a:p>
          <a:p>
            <a:pPr lvl="1"/>
            <a:r>
              <a:rPr lang="en-US" smtClean="0"/>
              <a:t>Serositis</a:t>
            </a:r>
          </a:p>
        </p:txBody>
      </p:sp>
      <p:sp>
        <p:nvSpPr>
          <p:cNvPr id="117762"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SAAG</a:t>
            </a:r>
          </a:p>
        </p:txBody>
      </p:sp>
    </p:spTree>
    <p:extLst>
      <p:ext uri="{BB962C8B-B14F-4D97-AF65-F5344CB8AC3E}">
        <p14:creationId xmlns:p14="http://schemas.microsoft.com/office/powerpoint/2010/main" xmlns="" val="4592270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Management of Ascites</a:t>
            </a:r>
          </a:p>
        </p:txBody>
      </p:sp>
      <p:sp>
        <p:nvSpPr>
          <p:cNvPr id="96259" name="Rectangle 3"/>
          <p:cNvSpPr>
            <a:spLocks noGrp="1" noChangeArrowheads="1"/>
          </p:cNvSpPr>
          <p:nvPr>
            <p:ph idx="1"/>
          </p:nvPr>
        </p:nvSpPr>
        <p:spPr/>
        <p:txBody>
          <a:bodyPr/>
          <a:lstStyle/>
          <a:p>
            <a:pPr>
              <a:lnSpc>
                <a:spcPct val="90000"/>
              </a:lnSpc>
            </a:pPr>
            <a:r>
              <a:rPr lang="en-US" smtClean="0"/>
              <a:t>Salt Restrict</a:t>
            </a:r>
          </a:p>
          <a:p>
            <a:pPr>
              <a:lnSpc>
                <a:spcPct val="90000"/>
              </a:lnSpc>
            </a:pPr>
            <a:r>
              <a:rPr lang="en-US" smtClean="0"/>
              <a:t>Fluid Restrict</a:t>
            </a:r>
          </a:p>
          <a:p>
            <a:pPr>
              <a:lnSpc>
                <a:spcPct val="90000"/>
              </a:lnSpc>
            </a:pPr>
            <a:r>
              <a:rPr lang="en-US" smtClean="0"/>
              <a:t>Diuretics </a:t>
            </a:r>
          </a:p>
          <a:p>
            <a:pPr lvl="1">
              <a:lnSpc>
                <a:spcPct val="90000"/>
              </a:lnSpc>
            </a:pPr>
            <a:r>
              <a:rPr lang="en-US" smtClean="0"/>
              <a:t>Spironolactone 100-200mg /day to increase urinary sodium excretion. Aim to reduce weight by 1Kg per day</a:t>
            </a:r>
          </a:p>
          <a:p>
            <a:pPr lvl="1">
              <a:lnSpc>
                <a:spcPct val="90000"/>
              </a:lnSpc>
            </a:pPr>
            <a:r>
              <a:rPr lang="en-US" smtClean="0"/>
              <a:t>May also need Lasix</a:t>
            </a:r>
          </a:p>
          <a:p>
            <a:pPr>
              <a:lnSpc>
                <a:spcPct val="90000"/>
              </a:lnSpc>
            </a:pPr>
            <a:r>
              <a:rPr lang="en-US" smtClean="0"/>
              <a:t>Large volume paracentesis</a:t>
            </a:r>
          </a:p>
          <a:p>
            <a:pPr lvl="1">
              <a:lnSpc>
                <a:spcPct val="90000"/>
              </a:lnSpc>
            </a:pPr>
            <a:r>
              <a:rPr lang="en-US" smtClean="0"/>
              <a:t>Should give 6g Salt poor Albumin per liter of Ascitic fluid removed in patients with HIGH SAAG otherwise can cause precipitous fall in BP and Hepatorenal syndrome. </a:t>
            </a:r>
          </a:p>
        </p:txBody>
      </p:sp>
    </p:spTree>
    <p:extLst>
      <p:ext uri="{BB962C8B-B14F-4D97-AF65-F5344CB8AC3E}">
        <p14:creationId xmlns:p14="http://schemas.microsoft.com/office/powerpoint/2010/main" xmlns="" val="12683104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3" name="Picture 4" descr="varices"/>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1397000" y="2506663"/>
            <a:ext cx="1957388" cy="2051050"/>
          </a:xfrm>
          <a:noFill/>
        </p:spPr>
      </p:pic>
      <p:pic>
        <p:nvPicPr>
          <p:cNvPr id="97284" name="Picture 7" descr="Portal gastropathy"/>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843463" y="2754313"/>
            <a:ext cx="2662237" cy="2212975"/>
          </a:xfrm>
          <a:noFill/>
        </p:spPr>
      </p:pic>
      <p:sp>
        <p:nvSpPr>
          <p:cNvPr id="165896" name="Rectangle 8"/>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Varices and portal gastropathy</a:t>
            </a:r>
          </a:p>
        </p:txBody>
      </p:sp>
    </p:spTree>
    <p:extLst>
      <p:ext uri="{BB962C8B-B14F-4D97-AF65-F5344CB8AC3E}">
        <p14:creationId xmlns:p14="http://schemas.microsoft.com/office/powerpoint/2010/main" xmlns="" val="45425154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Variceal Hemorrhage	</a:t>
            </a:r>
          </a:p>
        </p:txBody>
      </p:sp>
      <p:sp>
        <p:nvSpPr>
          <p:cNvPr id="98307" name="Rectangle 3"/>
          <p:cNvSpPr>
            <a:spLocks noGrp="1" noChangeArrowheads="1"/>
          </p:cNvSpPr>
          <p:nvPr>
            <p:ph idx="1"/>
          </p:nvPr>
        </p:nvSpPr>
        <p:spPr/>
        <p:txBody>
          <a:bodyPr/>
          <a:lstStyle/>
          <a:p>
            <a:pPr>
              <a:lnSpc>
                <a:spcPct val="90000"/>
              </a:lnSpc>
            </a:pPr>
            <a:r>
              <a:rPr lang="en-US" smtClean="0"/>
              <a:t>Varices develop at Esophagogastric junction due to portal hypertension</a:t>
            </a:r>
          </a:p>
          <a:p>
            <a:pPr>
              <a:lnSpc>
                <a:spcPct val="90000"/>
              </a:lnSpc>
            </a:pPr>
            <a:r>
              <a:rPr lang="en-US" smtClean="0"/>
              <a:t>First bleed has 10-30% mortality</a:t>
            </a:r>
          </a:p>
          <a:p>
            <a:pPr>
              <a:lnSpc>
                <a:spcPct val="90000"/>
              </a:lnSpc>
            </a:pPr>
            <a:r>
              <a:rPr lang="en-US" smtClean="0"/>
              <a:t>Early endoscopy band ligation</a:t>
            </a:r>
          </a:p>
          <a:p>
            <a:pPr>
              <a:lnSpc>
                <a:spcPct val="90000"/>
              </a:lnSpc>
            </a:pPr>
            <a:r>
              <a:rPr lang="en-US" smtClean="0"/>
              <a:t>Octreotide decreases the portal pressure and may stop the bleeding</a:t>
            </a:r>
          </a:p>
          <a:p>
            <a:pPr>
              <a:lnSpc>
                <a:spcPct val="90000"/>
              </a:lnSpc>
            </a:pPr>
            <a:r>
              <a:rPr lang="en-US" smtClean="0"/>
              <a:t>80% rebleed within 2 years</a:t>
            </a:r>
          </a:p>
          <a:p>
            <a:pPr>
              <a:lnSpc>
                <a:spcPct val="90000"/>
              </a:lnSpc>
            </a:pPr>
            <a:r>
              <a:rPr lang="en-US" smtClean="0"/>
              <a:t>Bblockers esp Propranolol reduce portal pressure and may prevent rebleeding</a:t>
            </a:r>
          </a:p>
          <a:p>
            <a:pPr>
              <a:lnSpc>
                <a:spcPct val="90000"/>
              </a:lnSpc>
            </a:pPr>
            <a:r>
              <a:rPr lang="en-US" smtClean="0"/>
              <a:t>Serial endoscopy and banding to obliterate the varices is also indicated to prevent rebleeding</a:t>
            </a:r>
          </a:p>
          <a:p>
            <a:pPr>
              <a:lnSpc>
                <a:spcPct val="90000"/>
              </a:lnSpc>
            </a:pPr>
            <a:endParaRPr lang="en-US" smtClean="0"/>
          </a:p>
        </p:txBody>
      </p:sp>
    </p:spTree>
    <p:extLst>
      <p:ext uri="{BB962C8B-B14F-4D97-AF65-F5344CB8AC3E}">
        <p14:creationId xmlns:p14="http://schemas.microsoft.com/office/powerpoint/2010/main" xmlns="" val="27473685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5"/>
          <p:cNvSpPr>
            <a:spLocks noGrp="1" noChangeArrowheads="1"/>
          </p:cNvSpPr>
          <p:nvPr>
            <p:ph type="title"/>
          </p:nvPr>
        </p:nvSpPr>
        <p:spPr/>
        <p:txBody>
          <a:bodyPr rtlCol="0">
            <a:normAutofit/>
          </a:bodyPr>
          <a:lstStyle/>
          <a:p>
            <a:pPr fontAlgn="auto">
              <a:spcAft>
                <a:spcPts val="0"/>
              </a:spcAft>
              <a:defRPr/>
            </a:pPr>
            <a:endParaRPr lang="en-US" smtClean="0">
              <a:solidFill>
                <a:schemeClr val="accent1">
                  <a:lumMod val="75000"/>
                </a:schemeClr>
              </a:solidFill>
            </a:endParaRPr>
          </a:p>
        </p:txBody>
      </p:sp>
      <p:pic>
        <p:nvPicPr>
          <p:cNvPr id="99331" name="Picture 4" descr="sengstaken"/>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752600" y="1693863"/>
            <a:ext cx="5029200" cy="3876675"/>
          </a:xfrm>
          <a:noFill/>
        </p:spPr>
      </p:pic>
    </p:spTree>
    <p:extLst>
      <p:ext uri="{BB962C8B-B14F-4D97-AF65-F5344CB8AC3E}">
        <p14:creationId xmlns:p14="http://schemas.microsoft.com/office/powerpoint/2010/main" xmlns="" val="8035754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Spontaneous Bacterial Peritonitis</a:t>
            </a:r>
          </a:p>
        </p:txBody>
      </p:sp>
      <p:sp>
        <p:nvSpPr>
          <p:cNvPr id="100355" name="Rectangle 3"/>
          <p:cNvSpPr>
            <a:spLocks noGrp="1" noChangeArrowheads="1"/>
          </p:cNvSpPr>
          <p:nvPr>
            <p:ph idx="1"/>
          </p:nvPr>
        </p:nvSpPr>
        <p:spPr/>
        <p:txBody>
          <a:bodyPr/>
          <a:lstStyle/>
          <a:p>
            <a:r>
              <a:rPr lang="en-US" smtClean="0"/>
              <a:t>Occurs in 10-20% of cirrhotic patients with ascites</a:t>
            </a:r>
          </a:p>
          <a:p>
            <a:r>
              <a:rPr lang="en-US" smtClean="0"/>
              <a:t>Cell count and culture of ascitic fluid should be performed in all patients </a:t>
            </a:r>
          </a:p>
          <a:p>
            <a:r>
              <a:rPr lang="en-US" smtClean="0"/>
              <a:t>PMN cells &gt;250 is criteria for diagnosis</a:t>
            </a:r>
          </a:p>
        </p:txBody>
      </p:sp>
    </p:spTree>
    <p:extLst>
      <p:ext uri="{BB962C8B-B14F-4D97-AF65-F5344CB8AC3E}">
        <p14:creationId xmlns:p14="http://schemas.microsoft.com/office/powerpoint/2010/main" xmlns="" val="1683205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Hepatorenal syndrome</a:t>
            </a:r>
          </a:p>
        </p:txBody>
      </p:sp>
      <p:sp>
        <p:nvSpPr>
          <p:cNvPr id="101379" name="Rectangle 3"/>
          <p:cNvSpPr>
            <a:spLocks noGrp="1" noChangeArrowheads="1"/>
          </p:cNvSpPr>
          <p:nvPr>
            <p:ph idx="1"/>
          </p:nvPr>
        </p:nvSpPr>
        <p:spPr/>
        <p:txBody>
          <a:bodyPr/>
          <a:lstStyle/>
          <a:p>
            <a:r>
              <a:rPr lang="en-US" smtClean="0"/>
              <a:t>Renal failure with normal tubular function in patient with portal hypertension. </a:t>
            </a:r>
          </a:p>
          <a:p>
            <a:r>
              <a:rPr lang="en-US" smtClean="0"/>
              <a:t>May be ppted by aggressive diuresis.</a:t>
            </a:r>
          </a:p>
          <a:p>
            <a:r>
              <a:rPr lang="en-US" smtClean="0"/>
              <a:t>Low urine sodium (but so does pre-renal)</a:t>
            </a:r>
          </a:p>
          <a:p>
            <a:r>
              <a:rPr lang="en-US" smtClean="0"/>
              <a:t>No casts in urine</a:t>
            </a:r>
          </a:p>
          <a:p>
            <a:r>
              <a:rPr lang="en-US" smtClean="0"/>
              <a:t>Renal function returns to normal after transplant. </a:t>
            </a:r>
          </a:p>
        </p:txBody>
      </p:sp>
    </p:spTree>
    <p:extLst>
      <p:ext uri="{BB962C8B-B14F-4D97-AF65-F5344CB8AC3E}">
        <p14:creationId xmlns:p14="http://schemas.microsoft.com/office/powerpoint/2010/main" xmlns="" val="318747476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rtlCol="0">
            <a:normAutofit/>
          </a:bodyPr>
          <a:lstStyle/>
          <a:p>
            <a:pPr fontAlgn="auto">
              <a:spcAft>
                <a:spcPts val="0"/>
              </a:spcAft>
              <a:defRPr/>
            </a:pPr>
            <a:r>
              <a:rPr lang="en-US" smtClean="0">
                <a:solidFill>
                  <a:schemeClr val="accent1">
                    <a:lumMod val="75000"/>
                  </a:schemeClr>
                </a:solidFill>
              </a:rPr>
              <a:t>Encephalopathy	</a:t>
            </a:r>
          </a:p>
        </p:txBody>
      </p:sp>
      <p:sp>
        <p:nvSpPr>
          <p:cNvPr id="102403" name="Rectangle 3"/>
          <p:cNvSpPr>
            <a:spLocks noGrp="1" noChangeArrowheads="1"/>
          </p:cNvSpPr>
          <p:nvPr>
            <p:ph idx="1"/>
          </p:nvPr>
        </p:nvSpPr>
        <p:spPr/>
        <p:txBody>
          <a:bodyPr>
            <a:normAutofit fontScale="92500" lnSpcReduction="20000"/>
          </a:bodyPr>
          <a:lstStyle/>
          <a:p>
            <a:pPr>
              <a:lnSpc>
                <a:spcPct val="90000"/>
              </a:lnSpc>
            </a:pPr>
            <a:r>
              <a:rPr lang="en-US" sz="2800" smtClean="0"/>
              <a:t>Decreased consciousness in patient with severe liver disease</a:t>
            </a:r>
          </a:p>
          <a:p>
            <a:pPr>
              <a:lnSpc>
                <a:spcPct val="90000"/>
              </a:lnSpc>
            </a:pPr>
            <a:r>
              <a:rPr lang="en-US" sz="2800" smtClean="0"/>
              <a:t>Always look for cause </a:t>
            </a:r>
          </a:p>
          <a:p>
            <a:pPr lvl="2">
              <a:lnSpc>
                <a:spcPct val="90000"/>
              </a:lnSpc>
            </a:pPr>
            <a:r>
              <a:rPr lang="en-US" sz="2000" smtClean="0"/>
              <a:t>Infection</a:t>
            </a:r>
          </a:p>
          <a:p>
            <a:pPr lvl="2">
              <a:lnSpc>
                <a:spcPct val="90000"/>
              </a:lnSpc>
            </a:pPr>
            <a:r>
              <a:rPr lang="en-US" sz="2000" smtClean="0"/>
              <a:t>Bleeding</a:t>
            </a:r>
          </a:p>
          <a:p>
            <a:pPr lvl="2">
              <a:lnSpc>
                <a:spcPct val="90000"/>
              </a:lnSpc>
            </a:pPr>
            <a:r>
              <a:rPr lang="en-US" sz="2000" smtClean="0"/>
              <a:t>Electrolyte disturbance</a:t>
            </a:r>
          </a:p>
          <a:p>
            <a:pPr lvl="2">
              <a:lnSpc>
                <a:spcPct val="90000"/>
              </a:lnSpc>
            </a:pPr>
            <a:r>
              <a:rPr lang="en-US" sz="2000" smtClean="0"/>
              <a:t>Constipation</a:t>
            </a:r>
          </a:p>
          <a:p>
            <a:pPr lvl="2">
              <a:lnSpc>
                <a:spcPct val="90000"/>
              </a:lnSpc>
            </a:pPr>
            <a:r>
              <a:rPr lang="en-US" sz="2000" smtClean="0"/>
              <a:t>Increased protein intake</a:t>
            </a:r>
          </a:p>
          <a:p>
            <a:pPr>
              <a:lnSpc>
                <a:spcPct val="90000"/>
              </a:lnSpc>
            </a:pPr>
            <a:r>
              <a:rPr lang="en-US" sz="2800" smtClean="0"/>
              <a:t>Usually has increased serum ammonia – which you should check, although, it doesn’t need to be that high for pt to be encephalopathic</a:t>
            </a:r>
          </a:p>
          <a:p>
            <a:pPr>
              <a:lnSpc>
                <a:spcPct val="90000"/>
              </a:lnSpc>
            </a:pPr>
            <a:r>
              <a:rPr lang="en-US" sz="2800" smtClean="0"/>
              <a:t>Tx: Lactulose</a:t>
            </a:r>
          </a:p>
        </p:txBody>
      </p:sp>
    </p:spTree>
    <p:extLst>
      <p:ext uri="{BB962C8B-B14F-4D97-AF65-F5344CB8AC3E}">
        <p14:creationId xmlns:p14="http://schemas.microsoft.com/office/powerpoint/2010/main" xmlns="" val="823960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TotalTime>
  <Words>3422</Words>
  <Application>Microsoft Office PowerPoint</Application>
  <PresentationFormat>On-screen Show (4:3)</PresentationFormat>
  <Paragraphs>622</Paragraphs>
  <Slides>101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3" baseType="lpstr">
      <vt:lpstr>Angles</vt:lpstr>
      <vt:lpstr>Slide</vt:lpstr>
      <vt:lpstr>LIVER DISEASES </vt:lpstr>
      <vt:lpstr>LEARNING OBJECTIVES</vt:lpstr>
      <vt:lpstr>Anatomy </vt:lpstr>
      <vt:lpstr>Slide 4</vt:lpstr>
      <vt:lpstr>Slide 5</vt:lpstr>
      <vt:lpstr>Liver function test </vt:lpstr>
      <vt:lpstr>Liver function test </vt:lpstr>
      <vt:lpstr>Liver function test </vt:lpstr>
      <vt:lpstr>Liver function test </vt:lpstr>
      <vt:lpstr>LIVER FUNCTION TESTS</vt:lpstr>
      <vt:lpstr>ALT and AST</vt:lpstr>
      <vt:lpstr>Transaminitis: &lt; 5 x normal (less than 5 times the upper limit of normal) </vt:lpstr>
      <vt:lpstr>Severe AST &amp; ALT Elev: &gt;15x</vt:lpstr>
      <vt:lpstr>ALKALINE PHOSPHATASE</vt:lpstr>
      <vt:lpstr>BILIRUBIN </vt:lpstr>
      <vt:lpstr> DIRECT AND INDIRECT BILIRUBIN</vt:lpstr>
      <vt:lpstr>TESTS OF LIVER FUNCTION </vt:lpstr>
      <vt:lpstr>PROTHROMBIN TIME/INR</vt:lpstr>
      <vt:lpstr>ALBUMIN</vt:lpstr>
      <vt:lpstr>TYPICAL PATTERNS  </vt:lpstr>
      <vt:lpstr>Alcoholic Liver Disease</vt:lpstr>
      <vt:lpstr>Slide 22</vt:lpstr>
      <vt:lpstr>Manifestation of chronic liver diseases</vt:lpstr>
      <vt:lpstr>Chronic  liver disease</vt:lpstr>
      <vt:lpstr>Stigmata of liver disease</vt:lpstr>
      <vt:lpstr>Caput medusa</vt:lpstr>
      <vt:lpstr>Clubbing </vt:lpstr>
      <vt:lpstr>gynaecomastia</vt:lpstr>
      <vt:lpstr>Jaundice </vt:lpstr>
      <vt:lpstr>Spider naevi</vt:lpstr>
      <vt:lpstr>Liver trauma</vt:lpstr>
      <vt:lpstr>Liver trauma-Management  </vt:lpstr>
      <vt:lpstr>Liver trauma- complications </vt:lpstr>
      <vt:lpstr>Portal hypertension </vt:lpstr>
      <vt:lpstr>Portal hypertension - aetiology</vt:lpstr>
      <vt:lpstr>Portal hypertension - Aetiology</vt:lpstr>
      <vt:lpstr>VIRAL HEPATITIS </vt:lpstr>
      <vt:lpstr>Viral Hepatitis</vt:lpstr>
      <vt:lpstr>HEPATITIS A</vt:lpstr>
      <vt:lpstr>HEPATITIS B</vt:lpstr>
      <vt:lpstr>Hepatitis B continued </vt:lpstr>
      <vt:lpstr>Slide 42</vt:lpstr>
      <vt:lpstr>Slide 43</vt:lpstr>
      <vt:lpstr>Slide 44</vt:lpstr>
      <vt:lpstr>Slide 45</vt:lpstr>
      <vt:lpstr>Hepatitis C </vt:lpstr>
      <vt:lpstr>Complications of Hep C </vt:lpstr>
      <vt:lpstr>Management of Hep C </vt:lpstr>
      <vt:lpstr>Other issues re. Hep C </vt:lpstr>
      <vt:lpstr>Other viral hepatitis </vt:lpstr>
      <vt:lpstr>Question </vt:lpstr>
      <vt:lpstr>Answer B</vt:lpstr>
      <vt:lpstr>Three “autoimmune” liver diseases</vt:lpstr>
      <vt:lpstr>AUTOIMMUNE HEPATITIS</vt:lpstr>
      <vt:lpstr>Primary Biliary Cirrhosis</vt:lpstr>
      <vt:lpstr>Primary Sclerosing Cholangitis</vt:lpstr>
      <vt:lpstr>What does this ERCP show?</vt:lpstr>
      <vt:lpstr>NASH </vt:lpstr>
      <vt:lpstr>Genetic Liver disease</vt:lpstr>
      <vt:lpstr>Hemochromatosis</vt:lpstr>
      <vt:lpstr>Skin color of Hemochromatosis</vt:lpstr>
      <vt:lpstr>QUESTION</vt:lpstr>
      <vt:lpstr>Answer A</vt:lpstr>
      <vt:lpstr>What is this sign called and what is it associated with ?</vt:lpstr>
      <vt:lpstr>Wilson’s Disease </vt:lpstr>
      <vt:lpstr>α-1 Antitrypsin Deficiency</vt:lpstr>
      <vt:lpstr>Budd Chiari Syndrome</vt:lpstr>
      <vt:lpstr>Hepatocellular Carcinoma</vt:lpstr>
      <vt:lpstr>To understand gallstones</vt:lpstr>
      <vt:lpstr>Slide 70</vt:lpstr>
      <vt:lpstr>Complications of gallstones</vt:lpstr>
      <vt:lpstr>Acute Cholecystitis </vt:lpstr>
      <vt:lpstr>Chronic Cholecystitis </vt:lpstr>
      <vt:lpstr>Biliary colic </vt:lpstr>
      <vt:lpstr>Cholangitis </vt:lpstr>
      <vt:lpstr>Gallstone ileus </vt:lpstr>
      <vt:lpstr>ERCP</vt:lpstr>
      <vt:lpstr>Slide 78</vt:lpstr>
      <vt:lpstr>Slide 79</vt:lpstr>
      <vt:lpstr>Slide 80</vt:lpstr>
      <vt:lpstr>Slide 81</vt:lpstr>
      <vt:lpstr>Slide 82</vt:lpstr>
      <vt:lpstr>Slide 83</vt:lpstr>
      <vt:lpstr>Slide 84</vt:lpstr>
      <vt:lpstr>Cirrhosis</vt:lpstr>
      <vt:lpstr>CAUSES OF CIRRHOSIS</vt:lpstr>
      <vt:lpstr>COMPLICATIONS </vt:lpstr>
      <vt:lpstr>Demonstrate the examination necessary to identify the cause of abdominal distension</vt:lpstr>
      <vt:lpstr>Slide 89</vt:lpstr>
      <vt:lpstr>Slide 90</vt:lpstr>
      <vt:lpstr>Ascites</vt:lpstr>
      <vt:lpstr>SAAG</vt:lpstr>
      <vt:lpstr>Management of Ascites</vt:lpstr>
      <vt:lpstr>Varices and portal gastropathy</vt:lpstr>
      <vt:lpstr>Variceal Hemorrhage </vt:lpstr>
      <vt:lpstr>Slide 96</vt:lpstr>
      <vt:lpstr>Spontaneous Bacterial Peritonitis</vt:lpstr>
      <vt:lpstr>Hepatorenal syndrome</vt:lpstr>
      <vt:lpstr>Encephalopathy </vt:lpstr>
      <vt:lpstr>Childs-Pugh classification</vt:lpstr>
      <vt:lpstr>LEARNING OBJECTIVES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DISEASES</dc:title>
  <dc:creator>NEW</dc:creator>
  <cp:lastModifiedBy>New</cp:lastModifiedBy>
  <cp:revision>2</cp:revision>
  <dcterms:created xsi:type="dcterms:W3CDTF">2006-08-16T00:00:00Z</dcterms:created>
  <dcterms:modified xsi:type="dcterms:W3CDTF">2020-01-04T04:34:22Z</dcterms:modified>
</cp:coreProperties>
</file>